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6"/>
  </p:notesMasterIdLst>
  <p:handoutMasterIdLst>
    <p:handoutMasterId r:id="rId37"/>
  </p:handoutMasterIdLst>
  <p:sldIdLst>
    <p:sldId id="256" r:id="rId4"/>
    <p:sldId id="263" r:id="rId5"/>
    <p:sldId id="269" r:id="rId6"/>
    <p:sldId id="271" r:id="rId7"/>
    <p:sldId id="301" r:id="rId8"/>
    <p:sldId id="273" r:id="rId9"/>
    <p:sldId id="274" r:id="rId10"/>
    <p:sldId id="281" r:id="rId11"/>
    <p:sldId id="275" r:id="rId12"/>
    <p:sldId id="283" r:id="rId13"/>
    <p:sldId id="284" r:id="rId14"/>
    <p:sldId id="285" r:id="rId15"/>
    <p:sldId id="270" r:id="rId16"/>
    <p:sldId id="276" r:id="rId17"/>
    <p:sldId id="282" r:id="rId18"/>
    <p:sldId id="278" r:id="rId19"/>
    <p:sldId id="279" r:id="rId20"/>
    <p:sldId id="300" r:id="rId21"/>
    <p:sldId id="287" r:id="rId22"/>
    <p:sldId id="268" r:id="rId23"/>
    <p:sldId id="288" r:id="rId24"/>
    <p:sldId id="277" r:id="rId25"/>
    <p:sldId id="280" r:id="rId26"/>
    <p:sldId id="289" r:id="rId27"/>
    <p:sldId id="290" r:id="rId28"/>
    <p:sldId id="297" r:id="rId29"/>
    <p:sldId id="291" r:id="rId30"/>
    <p:sldId id="292" r:id="rId31"/>
    <p:sldId id="302" r:id="rId32"/>
    <p:sldId id="295" r:id="rId33"/>
    <p:sldId id="298" r:id="rId34"/>
    <p:sldId id="299" r:id="rId35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30A0"/>
    <a:srgbClr val="6A4EA6"/>
    <a:srgbClr val="7961B3"/>
    <a:srgbClr val="5A31A7"/>
    <a:srgbClr val="7C65B6"/>
    <a:srgbClr val="6A44AF"/>
    <a:srgbClr val="907FC8"/>
    <a:srgbClr val="846FBD"/>
    <a:srgbClr val="7A63B4"/>
    <a:srgbClr val="755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08" autoAdjust="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71D2D5-9C01-316A-7300-CD864DB2E3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BB737-515B-B758-7AD2-A3CAD4456A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51774-3ACE-4CA5-AC6C-5EE767854920}" type="datetimeFigureOut">
              <a:rPr lang="fi-FI"/>
              <a:pPr>
                <a:defRPr/>
              </a:pPr>
              <a:t>31.5.2022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7233C-DAEF-0117-B841-3B9E24B1C5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453DE-39B1-013A-FCD0-F65310DFB7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1272E76-B6DA-4CBD-BD14-4B9A02F7D87B}" type="slidenum">
              <a:rPr lang="fi-FI" altLang="el-GR"/>
              <a:pPr>
                <a:defRPr/>
              </a:pPr>
              <a:t>‹#›</a:t>
            </a:fld>
            <a:endParaRPr lang="fi-FI" altLang="el-G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B70C69F0-5AE2-84C5-34BD-71F0D74CEC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9C3AA8F9-520C-2794-6561-6589BBF9D9D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0C7F96-AA51-4DB9-A956-9D7A59B4BD85}" type="datetimeFigureOut">
              <a:rPr lang="el-GR"/>
              <a:pPr>
                <a:defRPr/>
              </a:pPr>
              <a:t>31/5/2022</a:t>
            </a:fld>
            <a:endParaRPr lang="el-GR"/>
          </a:p>
        </p:txBody>
      </p:sp>
      <p:sp>
        <p:nvSpPr>
          <p:cNvPr id="4" name="Θέση εικόνας διαφάνειας 3">
            <a:extLst>
              <a:ext uri="{FF2B5EF4-FFF2-40B4-BE49-F238E27FC236}">
                <a16:creationId xmlns:a16="http://schemas.microsoft.com/office/drawing/2014/main" id="{3333C3BE-E6AF-E22D-A3B0-F6F463E3AA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>
            <a:extLst>
              <a:ext uri="{FF2B5EF4-FFF2-40B4-BE49-F238E27FC236}">
                <a16:creationId xmlns:a16="http://schemas.microsoft.com/office/drawing/2014/main" id="{5189AFBC-E6C4-2804-543A-98D14EFB9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/>
              <a:t>Στυλ κειμένου υποδείγματος</a:t>
            </a:r>
          </a:p>
          <a:p>
            <a:pPr lvl="1"/>
            <a:r>
              <a:rPr lang="el-GR" noProof="0"/>
              <a:t>Δεύτερο επίπεδο</a:t>
            </a:r>
          </a:p>
          <a:p>
            <a:pPr lvl="2"/>
            <a:r>
              <a:rPr lang="el-GR" noProof="0"/>
              <a:t>Τρίτο επίπεδο</a:t>
            </a:r>
          </a:p>
          <a:p>
            <a:pPr lvl="3"/>
            <a:r>
              <a:rPr lang="el-GR" noProof="0"/>
              <a:t>Τέταρτο επίπεδο</a:t>
            </a:r>
          </a:p>
          <a:p>
            <a:pPr lvl="4"/>
            <a:r>
              <a:rPr lang="el-GR" noProof="0"/>
              <a:t>Πέμπτο επίπεδο</a:t>
            </a: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8A77B1E-CDD7-6230-1DD7-BB47EB0099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DAB6B20-0D94-E985-BA3A-E13626E64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322319B-4EC5-43F5-AA2D-8E781829A2F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Θέση εικόνας διαφάνειας 1">
            <a:extLst>
              <a:ext uri="{FF2B5EF4-FFF2-40B4-BE49-F238E27FC236}">
                <a16:creationId xmlns:a16="http://schemas.microsoft.com/office/drawing/2014/main" id="{32714945-E904-6EB9-B78A-B68E65C75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Θέση σημειώσεων 2">
            <a:extLst>
              <a:ext uri="{FF2B5EF4-FFF2-40B4-BE49-F238E27FC236}">
                <a16:creationId xmlns:a16="http://schemas.microsoft.com/office/drawing/2014/main" id="{2F4343F8-0850-A1BF-97B4-40FA232612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14340" name="Θέση αριθμού διαφάνειας 3">
            <a:extLst>
              <a:ext uri="{FF2B5EF4-FFF2-40B4-BE49-F238E27FC236}">
                <a16:creationId xmlns:a16="http://schemas.microsoft.com/office/drawing/2014/main" id="{2D73C5B4-107B-EAAB-C5AE-5B371C9E20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348220C-AFE8-46E3-8FFF-832ECA06A623}" type="slidenum">
              <a:rPr lang="el-GR" altLang="el-GR" smtClean="0"/>
              <a:pPr/>
              <a:t>1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Θέση εικόνας διαφάνειας 1">
            <a:extLst>
              <a:ext uri="{FF2B5EF4-FFF2-40B4-BE49-F238E27FC236}">
                <a16:creationId xmlns:a16="http://schemas.microsoft.com/office/drawing/2014/main" id="{3CF0118C-B5DF-C26D-76FA-15C818E22B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185704B3-6D97-02A1-C763-FDFBDBB34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32772" name="Θέση αριθμού διαφάνειας 3">
            <a:extLst>
              <a:ext uri="{FF2B5EF4-FFF2-40B4-BE49-F238E27FC236}">
                <a16:creationId xmlns:a16="http://schemas.microsoft.com/office/drawing/2014/main" id="{AAE06E1F-BD2B-DBFC-BC24-80CE08DBF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05B966-524C-4E28-B9A5-C24D418D9A55}" type="slidenum">
              <a:rPr lang="el-GR" altLang="el-GR" smtClean="0"/>
              <a:pPr/>
              <a:t>10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Θέση εικόνας διαφάνειας 1">
            <a:extLst>
              <a:ext uri="{FF2B5EF4-FFF2-40B4-BE49-F238E27FC236}">
                <a16:creationId xmlns:a16="http://schemas.microsoft.com/office/drawing/2014/main" id="{98F3357A-B74C-D937-2514-B5BF38183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Θέση σημειώσεων 2">
            <a:extLst>
              <a:ext uri="{FF2B5EF4-FFF2-40B4-BE49-F238E27FC236}">
                <a16:creationId xmlns:a16="http://schemas.microsoft.com/office/drawing/2014/main" id="{944668D5-6E81-DD56-E25B-1C270FE81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altLang="el-GR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820" name="Θέση αριθμού διαφάνειας 3">
            <a:extLst>
              <a:ext uri="{FF2B5EF4-FFF2-40B4-BE49-F238E27FC236}">
                <a16:creationId xmlns:a16="http://schemas.microsoft.com/office/drawing/2014/main" id="{ABCEFA21-D855-80EF-0B2D-06373C9168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DF2B7F8-D28A-4AC3-990F-7E1B235C09DA}" type="slidenum">
              <a:rPr lang="el-GR" altLang="el-GR" smtClean="0"/>
              <a:pPr/>
              <a:t>11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Θέση εικόνας διαφάνειας 1">
            <a:extLst>
              <a:ext uri="{FF2B5EF4-FFF2-40B4-BE49-F238E27FC236}">
                <a16:creationId xmlns:a16="http://schemas.microsoft.com/office/drawing/2014/main" id="{56C14335-6DE3-5BA7-51D8-04CFA0BAC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Θέση σημειώσεων 2">
            <a:extLst>
              <a:ext uri="{FF2B5EF4-FFF2-40B4-BE49-F238E27FC236}">
                <a16:creationId xmlns:a16="http://schemas.microsoft.com/office/drawing/2014/main" id="{2341E73D-5A2B-828A-B0C7-C130420F6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l-GR" altLang="el-GR" dirty="0"/>
          </a:p>
        </p:txBody>
      </p:sp>
      <p:sp>
        <p:nvSpPr>
          <p:cNvPr id="36868" name="Θέση αριθμού διαφάνειας 3">
            <a:extLst>
              <a:ext uri="{FF2B5EF4-FFF2-40B4-BE49-F238E27FC236}">
                <a16:creationId xmlns:a16="http://schemas.microsoft.com/office/drawing/2014/main" id="{6A64CB18-6A24-9418-75F5-264624D6FD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592D820-9663-44B2-AA9A-04A29525FE11}" type="slidenum">
              <a:rPr lang="el-GR" altLang="el-GR" smtClean="0"/>
              <a:pPr/>
              <a:t>12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Θέση εικόνας διαφάνειας 1">
            <a:extLst>
              <a:ext uri="{FF2B5EF4-FFF2-40B4-BE49-F238E27FC236}">
                <a16:creationId xmlns:a16="http://schemas.microsoft.com/office/drawing/2014/main" id="{158B047E-B31D-71A1-A95E-BDD6D70D95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Θέση σημειώσεων 2">
            <a:extLst>
              <a:ext uri="{FF2B5EF4-FFF2-40B4-BE49-F238E27FC236}">
                <a16:creationId xmlns:a16="http://schemas.microsoft.com/office/drawing/2014/main" id="{73CC3E9C-D34F-A860-9CE0-36DF7BE15C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38916" name="Θέση αριθμού διαφάνειας 3">
            <a:extLst>
              <a:ext uri="{FF2B5EF4-FFF2-40B4-BE49-F238E27FC236}">
                <a16:creationId xmlns:a16="http://schemas.microsoft.com/office/drawing/2014/main" id="{567FC5B1-BD4E-2A0E-2FF3-3A697C05D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9F2338-7BBF-44BE-87D7-E8A085958282}" type="slidenum">
              <a:rPr lang="el-GR" altLang="el-GR" smtClean="0"/>
              <a:pPr/>
              <a:t>13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Θέση εικόνας διαφάνειας 1">
            <a:extLst>
              <a:ext uri="{FF2B5EF4-FFF2-40B4-BE49-F238E27FC236}">
                <a16:creationId xmlns:a16="http://schemas.microsoft.com/office/drawing/2014/main" id="{43EC5C0F-DA8F-39A2-79FC-20D0003C3B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Θέση σημειώσεων 2">
            <a:extLst>
              <a:ext uri="{FF2B5EF4-FFF2-40B4-BE49-F238E27FC236}">
                <a16:creationId xmlns:a16="http://schemas.microsoft.com/office/drawing/2014/main" id="{FAF0AD33-5AAB-4C92-33EE-3C75D03AC5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b="1" dirty="0"/>
          </a:p>
        </p:txBody>
      </p:sp>
      <p:sp>
        <p:nvSpPr>
          <p:cNvPr id="40964" name="Θέση αριθμού διαφάνειας 3">
            <a:extLst>
              <a:ext uri="{FF2B5EF4-FFF2-40B4-BE49-F238E27FC236}">
                <a16:creationId xmlns:a16="http://schemas.microsoft.com/office/drawing/2014/main" id="{6A77C414-7988-D997-5F0C-7D91DB93E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8924B7-FEBB-4427-A8F4-A221BB46E62A}" type="slidenum">
              <a:rPr lang="el-GR" altLang="el-GR" smtClean="0"/>
              <a:pPr/>
              <a:t>14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Θέση εικόνας διαφάνειας 1">
            <a:extLst>
              <a:ext uri="{FF2B5EF4-FFF2-40B4-BE49-F238E27FC236}">
                <a16:creationId xmlns:a16="http://schemas.microsoft.com/office/drawing/2014/main" id="{2F2D4B59-5183-0B69-E82E-88845A551D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Θέση σημειώσεων 2">
            <a:extLst>
              <a:ext uri="{FF2B5EF4-FFF2-40B4-BE49-F238E27FC236}">
                <a16:creationId xmlns:a16="http://schemas.microsoft.com/office/drawing/2014/main" id="{164F3ED7-9247-3136-2C03-9FE2381EB8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43012" name="Θέση αριθμού διαφάνειας 3">
            <a:extLst>
              <a:ext uri="{FF2B5EF4-FFF2-40B4-BE49-F238E27FC236}">
                <a16:creationId xmlns:a16="http://schemas.microsoft.com/office/drawing/2014/main" id="{B4648039-909F-86CF-889D-E2E35D4045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15861CE-8E27-4A77-900E-8B8B19460F91}" type="slidenum">
              <a:rPr lang="el-GR" altLang="el-GR" smtClean="0"/>
              <a:pPr/>
              <a:t>15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Θέση εικόνας διαφάνειας 1">
            <a:extLst>
              <a:ext uri="{FF2B5EF4-FFF2-40B4-BE49-F238E27FC236}">
                <a16:creationId xmlns:a16="http://schemas.microsoft.com/office/drawing/2014/main" id="{C54C0E73-3475-AED6-A83A-AEF2EC4744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Θέση σημειώσεων 2">
            <a:extLst>
              <a:ext uri="{FF2B5EF4-FFF2-40B4-BE49-F238E27FC236}">
                <a16:creationId xmlns:a16="http://schemas.microsoft.com/office/drawing/2014/main" id="{D5063C37-5106-65F3-302F-891740A23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/>
          </a:p>
        </p:txBody>
      </p:sp>
      <p:sp>
        <p:nvSpPr>
          <p:cNvPr id="45060" name="Θέση αριθμού διαφάνειας 3">
            <a:extLst>
              <a:ext uri="{FF2B5EF4-FFF2-40B4-BE49-F238E27FC236}">
                <a16:creationId xmlns:a16="http://schemas.microsoft.com/office/drawing/2014/main" id="{E44417B0-1540-613F-FCA8-9F8818AF8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8B3BC9-40BA-43C6-A5C2-6612FA686B8E}" type="slidenum">
              <a:rPr lang="el-GR" altLang="el-GR" smtClean="0"/>
              <a:pPr/>
              <a:t>16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Θέση εικόνας διαφάνειας 1">
            <a:extLst>
              <a:ext uri="{FF2B5EF4-FFF2-40B4-BE49-F238E27FC236}">
                <a16:creationId xmlns:a16="http://schemas.microsoft.com/office/drawing/2014/main" id="{3479D740-ECA0-9D92-72E7-E5971C15E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Θέση σημειώσεων 2">
            <a:extLst>
              <a:ext uri="{FF2B5EF4-FFF2-40B4-BE49-F238E27FC236}">
                <a16:creationId xmlns:a16="http://schemas.microsoft.com/office/drawing/2014/main" id="{77221C9E-41C6-4432-5A71-A966B41D4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47108" name="Θέση αριθμού διαφάνειας 3">
            <a:extLst>
              <a:ext uri="{FF2B5EF4-FFF2-40B4-BE49-F238E27FC236}">
                <a16:creationId xmlns:a16="http://schemas.microsoft.com/office/drawing/2014/main" id="{EF84F09F-6A0C-AA62-99F9-E9D5CFDD32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815AB1C-8A47-4664-B77E-65BE435AB628}" type="slidenum">
              <a:rPr lang="el-GR" altLang="el-GR" smtClean="0"/>
              <a:pPr/>
              <a:t>17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Θέση εικόνας διαφάνειας 1">
            <a:extLst>
              <a:ext uri="{FF2B5EF4-FFF2-40B4-BE49-F238E27FC236}">
                <a16:creationId xmlns:a16="http://schemas.microsoft.com/office/drawing/2014/main" id="{505CE985-5E51-3B38-4E2E-06B0634BB1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Θέση σημειώσεων 2">
            <a:extLst>
              <a:ext uri="{FF2B5EF4-FFF2-40B4-BE49-F238E27FC236}">
                <a16:creationId xmlns:a16="http://schemas.microsoft.com/office/drawing/2014/main" id="{015BDCC8-3D30-3A3C-B79C-E0582E27BF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l-GR" altLang="el-GR" dirty="0"/>
          </a:p>
        </p:txBody>
      </p:sp>
      <p:sp>
        <p:nvSpPr>
          <p:cNvPr id="49156" name="Θέση αριθμού διαφάνειας 3">
            <a:extLst>
              <a:ext uri="{FF2B5EF4-FFF2-40B4-BE49-F238E27FC236}">
                <a16:creationId xmlns:a16="http://schemas.microsoft.com/office/drawing/2014/main" id="{F78234A3-5CF8-C0F1-59B2-C9381D9994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71DA458-5AD1-4061-B8B1-095359A64E55}" type="slidenum">
              <a:rPr lang="el-GR" altLang="el-GR" smtClean="0"/>
              <a:pPr/>
              <a:t>18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Θέση εικόνας διαφάνειας 1">
            <a:extLst>
              <a:ext uri="{FF2B5EF4-FFF2-40B4-BE49-F238E27FC236}">
                <a16:creationId xmlns:a16="http://schemas.microsoft.com/office/drawing/2014/main" id="{A01B0C2E-5B46-3175-F009-7A975BE4B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9184E42-DC46-354B-5AFC-8DC619161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endParaRPr lang="el-GR" dirty="0"/>
          </a:p>
        </p:txBody>
      </p:sp>
      <p:sp>
        <p:nvSpPr>
          <p:cNvPr id="51204" name="Θέση αριθμού διαφάνειας 3">
            <a:extLst>
              <a:ext uri="{FF2B5EF4-FFF2-40B4-BE49-F238E27FC236}">
                <a16:creationId xmlns:a16="http://schemas.microsoft.com/office/drawing/2014/main" id="{5B24D759-30DC-1180-2C43-54B61B168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8635385-CF1C-4BF7-95B4-BDDF7CEAD8A0}" type="slidenum">
              <a:rPr lang="el-GR" altLang="el-GR" smtClean="0">
                <a:solidFill>
                  <a:srgbClr val="000000"/>
                </a:solidFill>
              </a:rPr>
              <a:pPr/>
              <a:t>19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Θέση εικόνας διαφάνειας 1">
            <a:extLst>
              <a:ext uri="{FF2B5EF4-FFF2-40B4-BE49-F238E27FC236}">
                <a16:creationId xmlns:a16="http://schemas.microsoft.com/office/drawing/2014/main" id="{6088A689-0536-F0BB-F4CA-1C57818AC9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Θέση σημειώσεων 2">
            <a:extLst>
              <a:ext uri="{FF2B5EF4-FFF2-40B4-BE49-F238E27FC236}">
                <a16:creationId xmlns:a16="http://schemas.microsoft.com/office/drawing/2014/main" id="{D63B7A81-393C-FDA6-5491-A987DE663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16388" name="Θέση αριθμού διαφάνειας 3">
            <a:extLst>
              <a:ext uri="{FF2B5EF4-FFF2-40B4-BE49-F238E27FC236}">
                <a16:creationId xmlns:a16="http://schemas.microsoft.com/office/drawing/2014/main" id="{D3137C32-B14B-76FC-AB64-D08959E8A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A2768E2-F88A-42F2-BBF4-37D8714B1D29}" type="slidenum">
              <a:rPr lang="el-GR" altLang="el-GR" smtClean="0"/>
              <a:pPr/>
              <a:t>2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>
            <a:extLst>
              <a:ext uri="{FF2B5EF4-FFF2-40B4-BE49-F238E27FC236}">
                <a16:creationId xmlns:a16="http://schemas.microsoft.com/office/drawing/2014/main" id="{096F9CF2-246B-C3DB-EE64-64AB78375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Θέση σημειώσεων 2">
            <a:extLst>
              <a:ext uri="{FF2B5EF4-FFF2-40B4-BE49-F238E27FC236}">
                <a16:creationId xmlns:a16="http://schemas.microsoft.com/office/drawing/2014/main" id="{7A47C31F-C2A2-04D6-43BC-B8DFF10BB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altLang="el-GR" dirty="0"/>
          </a:p>
        </p:txBody>
      </p:sp>
      <p:sp>
        <p:nvSpPr>
          <p:cNvPr id="53252" name="Θέση αριθμού διαφάνειας 3">
            <a:extLst>
              <a:ext uri="{FF2B5EF4-FFF2-40B4-BE49-F238E27FC236}">
                <a16:creationId xmlns:a16="http://schemas.microsoft.com/office/drawing/2014/main" id="{1BEF9F91-A7E4-AFE0-0B8C-D35220BDA6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DCF6813-2625-49D5-AD6F-6597773F83F0}" type="slidenum">
              <a:rPr lang="el-GR" altLang="el-GR" smtClean="0"/>
              <a:pPr/>
              <a:t>20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Θέση εικόνας διαφάνειας 1">
            <a:extLst>
              <a:ext uri="{FF2B5EF4-FFF2-40B4-BE49-F238E27FC236}">
                <a16:creationId xmlns:a16="http://schemas.microsoft.com/office/drawing/2014/main" id="{54B447D9-EE66-282C-BA4F-43CAA80ABB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Θέση σημειώσεων 2">
            <a:extLst>
              <a:ext uri="{FF2B5EF4-FFF2-40B4-BE49-F238E27FC236}">
                <a16:creationId xmlns:a16="http://schemas.microsoft.com/office/drawing/2014/main" id="{DD0292FD-A429-4379-0C14-6C0304E6C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l-GR" dirty="0"/>
          </a:p>
          <a:p>
            <a:pPr eaLnBrk="1" hangingPunct="1"/>
            <a:endParaRPr lang="el-GR" altLang="el-GR" dirty="0"/>
          </a:p>
        </p:txBody>
      </p:sp>
      <p:sp>
        <p:nvSpPr>
          <p:cNvPr id="55300" name="Θέση αριθμού διαφάνειας 3">
            <a:extLst>
              <a:ext uri="{FF2B5EF4-FFF2-40B4-BE49-F238E27FC236}">
                <a16:creationId xmlns:a16="http://schemas.microsoft.com/office/drawing/2014/main" id="{81324ADA-6EEA-7D26-EB08-C5BFC2735D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606BAC8-54C6-4CC6-81C4-32771576BF85}" type="slidenum">
              <a:rPr lang="el-GR" altLang="el-GR" smtClean="0"/>
              <a:pPr/>
              <a:t>21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Θέση εικόνας διαφάνειας 1">
            <a:extLst>
              <a:ext uri="{FF2B5EF4-FFF2-40B4-BE49-F238E27FC236}">
                <a16:creationId xmlns:a16="http://schemas.microsoft.com/office/drawing/2014/main" id="{EE2D7AC6-41E5-CFEF-83E4-4C962D9EC7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Θέση σημειώσεων 2">
            <a:extLst>
              <a:ext uri="{FF2B5EF4-FFF2-40B4-BE49-F238E27FC236}">
                <a16:creationId xmlns:a16="http://schemas.microsoft.com/office/drawing/2014/main" id="{C87E5D6B-F7AC-C34D-E39A-D68B34580A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57348" name="Θέση αριθμού διαφάνειας 3">
            <a:extLst>
              <a:ext uri="{FF2B5EF4-FFF2-40B4-BE49-F238E27FC236}">
                <a16:creationId xmlns:a16="http://schemas.microsoft.com/office/drawing/2014/main" id="{BCA98465-6B4D-FDC6-A249-86B68C4B25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42ECA4-DED3-43FE-902D-C3BB65C4CE95}" type="slidenum">
              <a:rPr lang="el-GR" altLang="el-GR" smtClean="0"/>
              <a:pPr/>
              <a:t>22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Θέση εικόνας διαφάνειας 1">
            <a:extLst>
              <a:ext uri="{FF2B5EF4-FFF2-40B4-BE49-F238E27FC236}">
                <a16:creationId xmlns:a16="http://schemas.microsoft.com/office/drawing/2014/main" id="{89AC6410-8187-E80E-B3E5-82D7257B82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Θέση σημειώσεων 2">
            <a:extLst>
              <a:ext uri="{FF2B5EF4-FFF2-40B4-BE49-F238E27FC236}">
                <a16:creationId xmlns:a16="http://schemas.microsoft.com/office/drawing/2014/main" id="{F52F5BC2-C690-9527-FD0D-47055B497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59396" name="Θέση αριθμού διαφάνειας 3">
            <a:extLst>
              <a:ext uri="{FF2B5EF4-FFF2-40B4-BE49-F238E27FC236}">
                <a16:creationId xmlns:a16="http://schemas.microsoft.com/office/drawing/2014/main" id="{B45DD2BE-9217-1EDB-2639-7BD3F57119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3AE22C9-7188-4522-8197-6387E9BE2C2A}" type="slidenum">
              <a:rPr lang="el-GR" altLang="el-GR" smtClean="0"/>
              <a:pPr/>
              <a:t>23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Θέση εικόνας διαφάνειας 1">
            <a:extLst>
              <a:ext uri="{FF2B5EF4-FFF2-40B4-BE49-F238E27FC236}">
                <a16:creationId xmlns:a16="http://schemas.microsoft.com/office/drawing/2014/main" id="{F633C479-78AA-1D95-1E06-6EA5481752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Θέση σημειώσεων 2">
            <a:extLst>
              <a:ext uri="{FF2B5EF4-FFF2-40B4-BE49-F238E27FC236}">
                <a16:creationId xmlns:a16="http://schemas.microsoft.com/office/drawing/2014/main" id="{C1EB0C80-EA99-C82B-4134-962DC5F23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l-GR" altLang="el-GR" dirty="0"/>
          </a:p>
        </p:txBody>
      </p:sp>
      <p:sp>
        <p:nvSpPr>
          <p:cNvPr id="61444" name="Θέση αριθμού διαφάνειας 3">
            <a:extLst>
              <a:ext uri="{FF2B5EF4-FFF2-40B4-BE49-F238E27FC236}">
                <a16:creationId xmlns:a16="http://schemas.microsoft.com/office/drawing/2014/main" id="{960CAEEC-9A65-DD9B-5D93-9C399D2FD2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6434C1B-8E3B-4D91-9008-807643BEFA97}" type="slidenum">
              <a:rPr lang="el-GR" altLang="el-GR" smtClean="0"/>
              <a:pPr/>
              <a:t>24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Θέση εικόνας διαφάνειας 1">
            <a:extLst>
              <a:ext uri="{FF2B5EF4-FFF2-40B4-BE49-F238E27FC236}">
                <a16:creationId xmlns:a16="http://schemas.microsoft.com/office/drawing/2014/main" id="{A1FA5720-06C6-4094-73E4-A0A6B569E2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Θέση σημειώσεων 2">
            <a:extLst>
              <a:ext uri="{FF2B5EF4-FFF2-40B4-BE49-F238E27FC236}">
                <a16:creationId xmlns:a16="http://schemas.microsoft.com/office/drawing/2014/main" id="{04E1C38F-652C-6578-774C-92CD9C88A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Font typeface="+mj-lt"/>
              <a:buAutoNum type="arabicPeriod"/>
              <a:defRPr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l-GR" altLang="el-GR" dirty="0"/>
          </a:p>
        </p:txBody>
      </p:sp>
      <p:sp>
        <p:nvSpPr>
          <p:cNvPr id="63492" name="Θέση αριθμού διαφάνειας 3">
            <a:extLst>
              <a:ext uri="{FF2B5EF4-FFF2-40B4-BE49-F238E27FC236}">
                <a16:creationId xmlns:a16="http://schemas.microsoft.com/office/drawing/2014/main" id="{8AB01C92-9B83-7E5B-454D-40F3C2374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DAC7CD3-F55D-4876-A97C-DE77A1CF8446}" type="slidenum">
              <a:rPr lang="el-GR" altLang="el-GR" smtClean="0"/>
              <a:pPr/>
              <a:t>25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Θέση εικόνας διαφάνειας 1">
            <a:extLst>
              <a:ext uri="{FF2B5EF4-FFF2-40B4-BE49-F238E27FC236}">
                <a16:creationId xmlns:a16="http://schemas.microsoft.com/office/drawing/2014/main" id="{58333241-E06E-FFDB-0762-A654A0A3A1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Θέση σημειώσεων 2">
            <a:extLst>
              <a:ext uri="{FF2B5EF4-FFF2-40B4-BE49-F238E27FC236}">
                <a16:creationId xmlns:a16="http://schemas.microsoft.com/office/drawing/2014/main" id="{82296E0D-1161-E716-B497-055B8DBBB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65540" name="Θέση αριθμού διαφάνειας 3">
            <a:extLst>
              <a:ext uri="{FF2B5EF4-FFF2-40B4-BE49-F238E27FC236}">
                <a16:creationId xmlns:a16="http://schemas.microsoft.com/office/drawing/2014/main" id="{F0E3A764-D597-FB0C-C48F-DA4C7C8FBC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64854C-6B38-4971-9A74-3F93ADF8A027}" type="slidenum">
              <a:rPr lang="el-GR" altLang="el-GR" smtClean="0"/>
              <a:pPr/>
              <a:t>26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Θέση εικόνας διαφάνειας 1">
            <a:extLst>
              <a:ext uri="{FF2B5EF4-FFF2-40B4-BE49-F238E27FC236}">
                <a16:creationId xmlns:a16="http://schemas.microsoft.com/office/drawing/2014/main" id="{8E59D83F-151A-21BB-B005-7E57549F2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Θέση σημειώσεων 2">
            <a:extLst>
              <a:ext uri="{FF2B5EF4-FFF2-40B4-BE49-F238E27FC236}">
                <a16:creationId xmlns:a16="http://schemas.microsoft.com/office/drawing/2014/main" id="{EE055486-BACD-03AF-71A5-DA144B921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l-GR" altLang="el-GR" dirty="0"/>
          </a:p>
        </p:txBody>
      </p:sp>
      <p:sp>
        <p:nvSpPr>
          <p:cNvPr id="67588" name="Θέση αριθμού διαφάνειας 3">
            <a:extLst>
              <a:ext uri="{FF2B5EF4-FFF2-40B4-BE49-F238E27FC236}">
                <a16:creationId xmlns:a16="http://schemas.microsoft.com/office/drawing/2014/main" id="{1BCA6B3E-1A19-281E-5944-3125FFED2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678657D-49D9-4297-839E-F6E1656E8194}" type="slidenum">
              <a:rPr lang="el-GR" altLang="el-GR" smtClean="0"/>
              <a:pPr/>
              <a:t>27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Θέση εικόνας διαφάνειας 1">
            <a:extLst>
              <a:ext uri="{FF2B5EF4-FFF2-40B4-BE49-F238E27FC236}">
                <a16:creationId xmlns:a16="http://schemas.microsoft.com/office/drawing/2014/main" id="{C8A7A534-F866-B4D6-5D0F-59C68CB8F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Θέση σημειώσεων 2">
            <a:extLst>
              <a:ext uri="{FF2B5EF4-FFF2-40B4-BE49-F238E27FC236}">
                <a16:creationId xmlns:a16="http://schemas.microsoft.com/office/drawing/2014/main" id="{A0FBD7A0-18E1-2CF1-AB33-3C63BB253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+mj-lt"/>
              <a:buNone/>
            </a:pPr>
            <a:endParaRPr lang="el-GR" alt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69636" name="Θέση αριθμού διαφάνειας 3">
            <a:extLst>
              <a:ext uri="{FF2B5EF4-FFF2-40B4-BE49-F238E27FC236}">
                <a16:creationId xmlns:a16="http://schemas.microsoft.com/office/drawing/2014/main" id="{68808424-4BD1-572C-DA08-0403777FF0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B645A3E-63F0-4523-A54D-40BB88B26893}" type="slidenum">
              <a:rPr lang="el-GR" altLang="el-GR" smtClean="0"/>
              <a:pPr/>
              <a:t>28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Θέση εικόνας διαφάνειας 1">
            <a:extLst>
              <a:ext uri="{FF2B5EF4-FFF2-40B4-BE49-F238E27FC236}">
                <a16:creationId xmlns:a16="http://schemas.microsoft.com/office/drawing/2014/main" id="{38407EA2-A58A-7F3D-40FC-68122DD5E5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Θέση σημειώσεων 2">
            <a:extLst>
              <a:ext uri="{FF2B5EF4-FFF2-40B4-BE49-F238E27FC236}">
                <a16:creationId xmlns:a16="http://schemas.microsoft.com/office/drawing/2014/main" id="{82C4F776-814A-BAD4-C6EC-12352AA2D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71684" name="Θέση αριθμού διαφάνειας 3">
            <a:extLst>
              <a:ext uri="{FF2B5EF4-FFF2-40B4-BE49-F238E27FC236}">
                <a16:creationId xmlns:a16="http://schemas.microsoft.com/office/drawing/2014/main" id="{CF4B024E-F00C-7A46-AB44-6DAD2D07A7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F92905-EF6E-4434-A95A-1B259AFAB175}" type="slidenum">
              <a:rPr kumimoji="0" lang="el-GR" alt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l-GR" alt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Θέση εικόνας διαφάνειας 1">
            <a:extLst>
              <a:ext uri="{FF2B5EF4-FFF2-40B4-BE49-F238E27FC236}">
                <a16:creationId xmlns:a16="http://schemas.microsoft.com/office/drawing/2014/main" id="{EC13F2F8-D18D-1022-2ED9-D52006D757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Θέση σημειώσεων 2">
            <a:extLst>
              <a:ext uri="{FF2B5EF4-FFF2-40B4-BE49-F238E27FC236}">
                <a16:creationId xmlns:a16="http://schemas.microsoft.com/office/drawing/2014/main" id="{AE47E734-90C2-952B-9EE3-2ADC4E4EB6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z="4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18436" name="Θέση αριθμού διαφάνειας 3">
            <a:extLst>
              <a:ext uri="{FF2B5EF4-FFF2-40B4-BE49-F238E27FC236}">
                <a16:creationId xmlns:a16="http://schemas.microsoft.com/office/drawing/2014/main" id="{29B2E49A-9102-83FC-1041-FB74F541B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463943F-7DBD-41E3-A395-88AB6ACAE0E1}" type="slidenum">
              <a:rPr lang="el-GR" altLang="el-GR" smtClean="0"/>
              <a:pPr/>
              <a:t>3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Θέση εικόνας διαφάνειας 1">
            <a:extLst>
              <a:ext uri="{FF2B5EF4-FFF2-40B4-BE49-F238E27FC236}">
                <a16:creationId xmlns:a16="http://schemas.microsoft.com/office/drawing/2014/main" id="{928F4E2E-585D-DBC0-AD7F-28E5612A1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Θέση σημειώσεων 2">
            <a:extLst>
              <a:ext uri="{FF2B5EF4-FFF2-40B4-BE49-F238E27FC236}">
                <a16:creationId xmlns:a16="http://schemas.microsoft.com/office/drawing/2014/main" id="{EB35530E-1393-C435-4818-C16A94DAC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b="1" dirty="0"/>
          </a:p>
          <a:p>
            <a:endParaRPr lang="en-US" altLang="el-GR" b="1" dirty="0"/>
          </a:p>
          <a:p>
            <a:r>
              <a:rPr lang="en-US" altLang="el-GR" b="1" dirty="0"/>
              <a:t> </a:t>
            </a:r>
            <a:endParaRPr lang="el-GR" altLang="el-GR" b="1" dirty="0"/>
          </a:p>
        </p:txBody>
      </p:sp>
      <p:sp>
        <p:nvSpPr>
          <p:cNvPr id="73732" name="Θέση αριθμού διαφάνειας 3">
            <a:extLst>
              <a:ext uri="{FF2B5EF4-FFF2-40B4-BE49-F238E27FC236}">
                <a16:creationId xmlns:a16="http://schemas.microsoft.com/office/drawing/2014/main" id="{A41F4F63-4180-18F4-D877-7298691A8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F15C312-FD87-4858-A28A-9D8596C81C8B}" type="slidenum">
              <a:rPr lang="el-GR" altLang="el-GR" smtClean="0"/>
              <a:pPr/>
              <a:t>30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Θέση εικόνας διαφάνειας 1">
            <a:extLst>
              <a:ext uri="{FF2B5EF4-FFF2-40B4-BE49-F238E27FC236}">
                <a16:creationId xmlns:a16="http://schemas.microsoft.com/office/drawing/2014/main" id="{F1ED5B41-729E-0799-289E-73167AE710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Θέση σημειώσεων 2">
            <a:extLst>
              <a:ext uri="{FF2B5EF4-FFF2-40B4-BE49-F238E27FC236}">
                <a16:creationId xmlns:a16="http://schemas.microsoft.com/office/drawing/2014/main" id="{D503244E-30CC-815A-D565-65139E0A0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 b="1"/>
          </a:p>
          <a:p>
            <a:r>
              <a:rPr lang="en-US" altLang="el-GR" b="1"/>
              <a:t> </a:t>
            </a:r>
            <a:endParaRPr lang="el-GR" altLang="el-GR" b="1"/>
          </a:p>
        </p:txBody>
      </p:sp>
      <p:sp>
        <p:nvSpPr>
          <p:cNvPr id="75780" name="Θέση αριθμού διαφάνειας 3">
            <a:extLst>
              <a:ext uri="{FF2B5EF4-FFF2-40B4-BE49-F238E27FC236}">
                <a16:creationId xmlns:a16="http://schemas.microsoft.com/office/drawing/2014/main" id="{87EB953C-07A2-8EC9-DF8D-5C37BA8BDD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A6AF1A3-9F06-4717-88C9-F130E5A0DF1F}" type="slidenum">
              <a:rPr lang="el-GR" altLang="el-GR" smtClean="0"/>
              <a:pPr/>
              <a:t>31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Θέση εικόνας διαφάνειας 1">
            <a:extLst>
              <a:ext uri="{FF2B5EF4-FFF2-40B4-BE49-F238E27FC236}">
                <a16:creationId xmlns:a16="http://schemas.microsoft.com/office/drawing/2014/main" id="{24965878-971D-ED95-E721-5513F622D3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Θέση σημειώσεων 2">
            <a:extLst>
              <a:ext uri="{FF2B5EF4-FFF2-40B4-BE49-F238E27FC236}">
                <a16:creationId xmlns:a16="http://schemas.microsoft.com/office/drawing/2014/main" id="{173903A4-5598-1CD2-2FCB-B85C4F438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 b="1"/>
          </a:p>
          <a:p>
            <a:r>
              <a:rPr lang="en-US" altLang="el-GR" b="1"/>
              <a:t> </a:t>
            </a:r>
            <a:endParaRPr lang="el-GR" altLang="el-GR" b="1"/>
          </a:p>
        </p:txBody>
      </p:sp>
      <p:sp>
        <p:nvSpPr>
          <p:cNvPr id="77828" name="Θέση αριθμού διαφάνειας 3">
            <a:extLst>
              <a:ext uri="{FF2B5EF4-FFF2-40B4-BE49-F238E27FC236}">
                <a16:creationId xmlns:a16="http://schemas.microsoft.com/office/drawing/2014/main" id="{3ADEBBA6-C3F9-01B9-B1F8-70CEB1C0F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0B891AC-490C-4D91-AE68-07A0DF85318A}" type="slidenum">
              <a:rPr lang="el-GR" altLang="el-GR" smtClean="0"/>
              <a:pPr/>
              <a:t>32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Θέση εικόνας διαφάνειας 1">
            <a:extLst>
              <a:ext uri="{FF2B5EF4-FFF2-40B4-BE49-F238E27FC236}">
                <a16:creationId xmlns:a16="http://schemas.microsoft.com/office/drawing/2014/main" id="{D50393A6-6021-3591-3868-DFC2185DF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Θέση σημειώσεων 2">
            <a:extLst>
              <a:ext uri="{FF2B5EF4-FFF2-40B4-BE49-F238E27FC236}">
                <a16:creationId xmlns:a16="http://schemas.microsoft.com/office/drawing/2014/main" id="{C9F998E7-47CC-7B5D-2F20-326537E2E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i="1" dirty="0"/>
          </a:p>
          <a:p>
            <a:pPr eaLnBrk="1" hangingPunct="1">
              <a:spcBef>
                <a:spcPct val="0"/>
              </a:spcBef>
            </a:pPr>
            <a:endParaRPr lang="en-US" altLang="el-GR" dirty="0"/>
          </a:p>
          <a:p>
            <a:pPr eaLnBrk="1" hangingPunct="1">
              <a:spcBef>
                <a:spcPct val="0"/>
              </a:spcBef>
            </a:pPr>
            <a:endParaRPr lang="en-US" altLang="el-GR" dirty="0"/>
          </a:p>
        </p:txBody>
      </p:sp>
      <p:sp>
        <p:nvSpPr>
          <p:cNvPr id="20484" name="Θέση αριθμού διαφάνειας 3">
            <a:extLst>
              <a:ext uri="{FF2B5EF4-FFF2-40B4-BE49-F238E27FC236}">
                <a16:creationId xmlns:a16="http://schemas.microsoft.com/office/drawing/2014/main" id="{1420B13C-266C-F300-951B-4F5ADE42C2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34DFB5-224D-44F6-9CF7-4274A91DE426}" type="slidenum">
              <a:rPr lang="el-GR" altLang="el-GR" smtClean="0"/>
              <a:pPr/>
              <a:t>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Θέση εικόνας διαφάνειας 1">
            <a:extLst>
              <a:ext uri="{FF2B5EF4-FFF2-40B4-BE49-F238E27FC236}">
                <a16:creationId xmlns:a16="http://schemas.microsoft.com/office/drawing/2014/main" id="{DFCA93DB-CBE5-1324-7332-8D4C4B28C8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293AF8D1-B0CA-B6B3-230F-A2AC79C55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2" name="Θέση αριθμού διαφάνειας 3">
            <a:extLst>
              <a:ext uri="{FF2B5EF4-FFF2-40B4-BE49-F238E27FC236}">
                <a16:creationId xmlns:a16="http://schemas.microsoft.com/office/drawing/2014/main" id="{F9BF22B2-DA4D-597E-0C8F-DC557B6D64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925034-F27B-4148-B368-094D1F8FD374}" type="slidenum">
              <a:rPr kumimoji="0" lang="el-GR" alt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l-GR" alt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Θέση εικόνας διαφάνειας 1">
            <a:extLst>
              <a:ext uri="{FF2B5EF4-FFF2-40B4-BE49-F238E27FC236}">
                <a16:creationId xmlns:a16="http://schemas.microsoft.com/office/drawing/2014/main" id="{D29A12DF-E0FD-436D-5604-43F2CB566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Θέση σημειώσεων 2">
            <a:extLst>
              <a:ext uri="{FF2B5EF4-FFF2-40B4-BE49-F238E27FC236}">
                <a16:creationId xmlns:a16="http://schemas.microsoft.com/office/drawing/2014/main" id="{738BB66D-47B0-7E5E-6258-8FFDCA94A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dirty="0"/>
          </a:p>
          <a:p>
            <a:pPr eaLnBrk="1" hangingPunct="1">
              <a:spcBef>
                <a:spcPct val="0"/>
              </a:spcBef>
            </a:pPr>
            <a:endParaRPr lang="en-US" altLang="el-GR" dirty="0"/>
          </a:p>
          <a:p>
            <a:pPr eaLnBrk="1" hangingPunct="1">
              <a:spcBef>
                <a:spcPct val="0"/>
              </a:spcBef>
            </a:pPr>
            <a:endParaRPr lang="en-US" altLang="el-GR" dirty="0"/>
          </a:p>
          <a:p>
            <a:pPr eaLnBrk="1" hangingPunct="1">
              <a:spcBef>
                <a:spcPct val="0"/>
              </a:spcBef>
            </a:pPr>
            <a:endParaRPr lang="en-US" altLang="el-GR" dirty="0"/>
          </a:p>
          <a:p>
            <a:pPr eaLnBrk="1" hangingPunct="1">
              <a:spcBef>
                <a:spcPct val="0"/>
              </a:spcBef>
            </a:pPr>
            <a:endParaRPr lang="en-US" altLang="el-GR" dirty="0"/>
          </a:p>
          <a:p>
            <a:pPr eaLnBrk="1" hangingPunct="1">
              <a:spcBef>
                <a:spcPct val="0"/>
              </a:spcBef>
            </a:pPr>
            <a:endParaRPr lang="en-US" altLang="el-GR" dirty="0"/>
          </a:p>
          <a:p>
            <a:pPr eaLnBrk="1" hangingPunct="1">
              <a:spcBef>
                <a:spcPct val="0"/>
              </a:spcBef>
            </a:pPr>
            <a:endParaRPr lang="en-US" altLang="el-GR" dirty="0"/>
          </a:p>
        </p:txBody>
      </p:sp>
      <p:sp>
        <p:nvSpPr>
          <p:cNvPr id="24580" name="Θέση αριθμού διαφάνειας 3">
            <a:extLst>
              <a:ext uri="{FF2B5EF4-FFF2-40B4-BE49-F238E27FC236}">
                <a16:creationId xmlns:a16="http://schemas.microsoft.com/office/drawing/2014/main" id="{433FC2DB-983E-E162-6519-54B97FA4FE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52AF6CB-F0FA-451F-B66B-A623A9A8405C}" type="slidenum">
              <a:rPr lang="el-GR" altLang="el-GR" smtClean="0"/>
              <a:pPr/>
              <a:t>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Θέση εικόνας διαφάνειας 1">
            <a:extLst>
              <a:ext uri="{FF2B5EF4-FFF2-40B4-BE49-F238E27FC236}">
                <a16:creationId xmlns:a16="http://schemas.microsoft.com/office/drawing/2014/main" id="{75C3EDCD-A274-1754-145A-393855DA9C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Θέση σημειώσεων 2">
            <a:extLst>
              <a:ext uri="{FF2B5EF4-FFF2-40B4-BE49-F238E27FC236}">
                <a16:creationId xmlns:a16="http://schemas.microsoft.com/office/drawing/2014/main" id="{4E16AD36-61F3-487A-7417-16936AD6C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26628" name="Θέση αριθμού διαφάνειας 3">
            <a:extLst>
              <a:ext uri="{FF2B5EF4-FFF2-40B4-BE49-F238E27FC236}">
                <a16:creationId xmlns:a16="http://schemas.microsoft.com/office/drawing/2014/main" id="{DD535CE6-5033-FDB0-80F2-6D480047C4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553B998-0612-410D-8E6F-5D2EF6E6AEB7}" type="slidenum">
              <a:rPr lang="el-GR" altLang="el-GR" smtClean="0"/>
              <a:pPr/>
              <a:t>7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Θέση εικόνας διαφάνειας 1">
            <a:extLst>
              <a:ext uri="{FF2B5EF4-FFF2-40B4-BE49-F238E27FC236}">
                <a16:creationId xmlns:a16="http://schemas.microsoft.com/office/drawing/2014/main" id="{4F578310-CECE-FBE9-734C-63590BF9C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Θέση σημειώσεων 2">
            <a:extLst>
              <a:ext uri="{FF2B5EF4-FFF2-40B4-BE49-F238E27FC236}">
                <a16:creationId xmlns:a16="http://schemas.microsoft.com/office/drawing/2014/main" id="{412A86DD-E833-5F08-BD20-9A04D85DC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b="1" u="sng" dirty="0">
              <a:solidFill>
                <a:srgbClr val="FF0000"/>
              </a:solidFill>
            </a:endParaRPr>
          </a:p>
        </p:txBody>
      </p:sp>
      <p:sp>
        <p:nvSpPr>
          <p:cNvPr id="28676" name="Θέση αριθμού διαφάνειας 3">
            <a:extLst>
              <a:ext uri="{FF2B5EF4-FFF2-40B4-BE49-F238E27FC236}">
                <a16:creationId xmlns:a16="http://schemas.microsoft.com/office/drawing/2014/main" id="{D707853E-95CF-D717-C7EB-2702BB74A5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D1BC061-D0BA-4483-B7E5-5C54726C8227}" type="slidenum">
              <a:rPr lang="el-GR" altLang="el-GR" smtClean="0"/>
              <a:pPr/>
              <a:t>8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Θέση εικόνας διαφάνειας 1">
            <a:extLst>
              <a:ext uri="{FF2B5EF4-FFF2-40B4-BE49-F238E27FC236}">
                <a16:creationId xmlns:a16="http://schemas.microsoft.com/office/drawing/2014/main" id="{CE4EA364-9FC5-C83F-53A7-823C3F6465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Θέση σημειώσεων 2">
            <a:extLst>
              <a:ext uri="{FF2B5EF4-FFF2-40B4-BE49-F238E27FC236}">
                <a16:creationId xmlns:a16="http://schemas.microsoft.com/office/drawing/2014/main" id="{EDBE3DA0-371B-8406-B52E-5A6FCEF8D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30724" name="Θέση αριθμού διαφάνειας 3">
            <a:extLst>
              <a:ext uri="{FF2B5EF4-FFF2-40B4-BE49-F238E27FC236}">
                <a16:creationId xmlns:a16="http://schemas.microsoft.com/office/drawing/2014/main" id="{7C7FC03F-FF70-9D05-F741-6E2A75077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B6D9C67-62B7-4C0C-A390-8BD42F92B8A1}" type="slidenum">
              <a:rPr lang="el-GR" altLang="el-GR" smtClean="0"/>
              <a:pPr/>
              <a:t>9</a:t>
            </a:fld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 picture containing nature, ocean floor&#10;&#10;Description automatically generated">
            <a:extLst>
              <a:ext uri="{FF2B5EF4-FFF2-40B4-BE49-F238E27FC236}">
                <a16:creationId xmlns:a16="http://schemas.microsoft.com/office/drawing/2014/main" id="{518121D9-13DB-276E-5D8B-50C8F41C50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8ED7A61-3EDA-6EB9-4899-B70ED94FAD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55575"/>
            <a:ext cx="23876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6C3EB48C-A48B-13EE-E3B8-1152FE5A803A}"/>
              </a:ext>
            </a:extLst>
          </p:cNvPr>
          <p:cNvSpPr/>
          <p:nvPr userDrawn="1"/>
        </p:nvSpPr>
        <p:spPr>
          <a:xfrm>
            <a:off x="0" y="5541963"/>
            <a:ext cx="12188825" cy="1119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247FA14C-4471-E104-A16B-74D27C7379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0" y="5675313"/>
            <a:ext cx="8537575" cy="842962"/>
            <a:chOff x="384043" y="5604729"/>
            <a:chExt cx="10058652" cy="992898"/>
          </a:xfrm>
        </p:grpSpPr>
        <p:pic>
          <p:nvPicPr>
            <p:cNvPr id="8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A91A9140-28F2-2E95-8FAD-07131C8FE3D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" b="17696"/>
            <a:stretch>
              <a:fillRect/>
            </a:stretch>
          </p:blipFill>
          <p:spPr bwMode="auto">
            <a:xfrm>
              <a:off x="2671827" y="5604729"/>
              <a:ext cx="1342185" cy="992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0B6EB09-81A2-B495-08A3-6E771616440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43" y="5643914"/>
              <a:ext cx="1905266" cy="914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 descr="Logo, icon&#10;&#10;Description automatically generated">
              <a:extLst>
                <a:ext uri="{FF2B5EF4-FFF2-40B4-BE49-F238E27FC236}">
                  <a16:creationId xmlns:a16="http://schemas.microsoft.com/office/drawing/2014/main" id="{AD740795-EDC6-7F6C-F9B2-7E1988AF5C5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530" y="5918354"/>
              <a:ext cx="1814753" cy="58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0" descr="A picture containing text, outdoor object&#10;&#10;Description automatically generated">
              <a:extLst>
                <a:ext uri="{FF2B5EF4-FFF2-40B4-BE49-F238E27FC236}">
                  <a16:creationId xmlns:a16="http://schemas.microsoft.com/office/drawing/2014/main" id="{449B9961-1C1A-7FE3-2065-952A7012775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7658" y="5606826"/>
              <a:ext cx="1685037" cy="99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6" descr="Text&#10;&#10;Description automatically generated">
              <a:extLst>
                <a:ext uri="{FF2B5EF4-FFF2-40B4-BE49-F238E27FC236}">
                  <a16:creationId xmlns:a16="http://schemas.microsoft.com/office/drawing/2014/main" id="{8F8CC778-D892-2EDA-1697-3E354AEB705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801" y="5944028"/>
              <a:ext cx="1781339" cy="48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3">
            <a:extLst>
              <a:ext uri="{FF2B5EF4-FFF2-40B4-BE49-F238E27FC236}">
                <a16:creationId xmlns:a16="http://schemas.microsoft.com/office/drawing/2014/main" id="{2A0F259B-01FB-09D3-D26F-5E60C908A0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5"/>
          <a:stretch>
            <a:fillRect/>
          </a:stretch>
        </p:blipFill>
        <p:spPr bwMode="auto">
          <a:xfrm>
            <a:off x="9210675" y="5802313"/>
            <a:ext cx="2835275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5167"/>
            <a:ext cx="9144000" cy="2387600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444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467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B15B5BC9-1322-ACD3-8867-58BC3E98E65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584825"/>
            <a:ext cx="12188825" cy="1184275"/>
            <a:chOff x="0" y="5584378"/>
            <a:chExt cx="12188952" cy="1185169"/>
          </a:xfrm>
        </p:grpSpPr>
        <p:pic>
          <p:nvPicPr>
            <p:cNvPr id="5" name="Picture 7" descr="A picture containing nature, ocean floor&#10;&#10;Description automatically generated">
              <a:extLst>
                <a:ext uri="{FF2B5EF4-FFF2-40B4-BE49-F238E27FC236}">
                  <a16:creationId xmlns:a16="http://schemas.microsoft.com/office/drawing/2014/main" id="{A0ABAC47-3F1E-33AE-BFC4-7388CDD19EC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18"/>
            <a:stretch>
              <a:fillRect/>
            </a:stretch>
          </p:blipFill>
          <p:spPr bwMode="auto">
            <a:xfrm>
              <a:off x="0" y="5584378"/>
              <a:ext cx="12188952" cy="118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1836D2A-362F-47C5-902A-EB1C939369B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46" y="5681792"/>
              <a:ext cx="3065435" cy="99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67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474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D6EE1A6B-B546-2999-9E4E-96B84A72D9A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584825"/>
            <a:ext cx="12188825" cy="1184275"/>
            <a:chOff x="0" y="5584378"/>
            <a:chExt cx="12188952" cy="1185169"/>
          </a:xfrm>
        </p:grpSpPr>
        <p:pic>
          <p:nvPicPr>
            <p:cNvPr id="6" name="Picture 8" descr="A picture containing nature, ocean floor&#10;&#10;Description automatically generated">
              <a:extLst>
                <a:ext uri="{FF2B5EF4-FFF2-40B4-BE49-F238E27FC236}">
                  <a16:creationId xmlns:a16="http://schemas.microsoft.com/office/drawing/2014/main" id="{D8FF8EFB-6678-3B6B-B698-61E13E6313D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18"/>
            <a:stretch>
              <a:fillRect/>
            </a:stretch>
          </p:blipFill>
          <p:spPr bwMode="auto">
            <a:xfrm>
              <a:off x="0" y="5584378"/>
              <a:ext cx="12188952" cy="118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9E5FD80-CE92-C4F7-F16A-0251A9B0784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46" y="5681792"/>
              <a:ext cx="3065435" cy="99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323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323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847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1ED1B8A9-9867-437B-5215-5325F2B8912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584825"/>
            <a:ext cx="12188825" cy="1184275"/>
            <a:chOff x="0" y="5584378"/>
            <a:chExt cx="12188952" cy="1185169"/>
          </a:xfrm>
        </p:grpSpPr>
        <p:pic>
          <p:nvPicPr>
            <p:cNvPr id="8" name="Picture 10" descr="A picture containing nature, ocean floor&#10;&#10;Description automatically generated">
              <a:extLst>
                <a:ext uri="{FF2B5EF4-FFF2-40B4-BE49-F238E27FC236}">
                  <a16:creationId xmlns:a16="http://schemas.microsoft.com/office/drawing/2014/main" id="{CE32EF0B-C2B8-0740-68F2-1714A871282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18"/>
            <a:stretch>
              <a:fillRect/>
            </a:stretch>
          </p:blipFill>
          <p:spPr bwMode="auto">
            <a:xfrm>
              <a:off x="0" y="5584378"/>
              <a:ext cx="12188952" cy="118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62C384B-040F-60BE-1AF7-E7709990AB8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46" y="5681792"/>
              <a:ext cx="3065435" cy="99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671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671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432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id="{7611C913-6740-0CB2-E75E-043BD2DBF55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584825"/>
            <a:ext cx="12188825" cy="1184275"/>
            <a:chOff x="0" y="5584378"/>
            <a:chExt cx="12188952" cy="1185169"/>
          </a:xfrm>
        </p:grpSpPr>
        <p:pic>
          <p:nvPicPr>
            <p:cNvPr id="4" name="Picture 6" descr="A picture containing nature, ocean floor&#10;&#10;Description automatically generated">
              <a:extLst>
                <a:ext uri="{FF2B5EF4-FFF2-40B4-BE49-F238E27FC236}">
                  <a16:creationId xmlns:a16="http://schemas.microsoft.com/office/drawing/2014/main" id="{81B096CC-B988-66B8-FA15-FF6B0B207AF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18"/>
            <a:stretch>
              <a:fillRect/>
            </a:stretch>
          </p:blipFill>
          <p:spPr bwMode="auto">
            <a:xfrm>
              <a:off x="0" y="5584378"/>
              <a:ext cx="12188952" cy="118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3C4D71-8EBA-423F-9D89-91576DD5F53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46" y="5681792"/>
              <a:ext cx="3065435" cy="99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350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44CEDFB4-C211-28FB-D5E9-F869372673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584825"/>
            <a:ext cx="12188825" cy="1184275"/>
            <a:chOff x="0" y="5584378"/>
            <a:chExt cx="12188952" cy="1185169"/>
          </a:xfrm>
        </p:grpSpPr>
        <p:pic>
          <p:nvPicPr>
            <p:cNvPr id="6" name="Picture 8" descr="A picture containing nature, ocean floor&#10;&#10;Description automatically generated">
              <a:extLst>
                <a:ext uri="{FF2B5EF4-FFF2-40B4-BE49-F238E27FC236}">
                  <a16:creationId xmlns:a16="http://schemas.microsoft.com/office/drawing/2014/main" id="{D0BFFA58-4EE1-DA31-735F-017A5A96262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18"/>
            <a:stretch>
              <a:fillRect/>
            </a:stretch>
          </p:blipFill>
          <p:spPr bwMode="auto">
            <a:xfrm>
              <a:off x="0" y="5584378"/>
              <a:ext cx="12188952" cy="118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542B47A-0D13-5202-2576-EE075E4360C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46" y="5681792"/>
              <a:ext cx="3065435" cy="99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1349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06501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53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picture containing person, purple, hand&#10;&#10;Description automatically generated">
            <a:extLst>
              <a:ext uri="{FF2B5EF4-FFF2-40B4-BE49-F238E27FC236}">
                <a16:creationId xmlns:a16="http://schemas.microsoft.com/office/drawing/2014/main" id="{58C064D2-4268-DC16-6BBA-A89947E4E6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2" t="11171" r="986" b="2406"/>
          <a:stretch>
            <a:fillRect/>
          </a:stretch>
        </p:blipFill>
        <p:spPr bwMode="auto">
          <a:xfrm>
            <a:off x="-177800" y="0"/>
            <a:ext cx="1236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BD1E9FE0-51F1-8FA8-086A-5EB66F2F0351}"/>
              </a:ext>
            </a:extLst>
          </p:cNvPr>
          <p:cNvSpPr/>
          <p:nvPr userDrawn="1"/>
        </p:nvSpPr>
        <p:spPr>
          <a:xfrm>
            <a:off x="0" y="3048000"/>
            <a:ext cx="6096000" cy="2351088"/>
          </a:xfrm>
          <a:prstGeom prst="rect">
            <a:avLst/>
          </a:prstGeom>
          <a:solidFill>
            <a:srgbClr val="643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87829" y="3341436"/>
            <a:ext cx="4931228" cy="1764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91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DF3CEF20-39AB-FF7B-0916-86CD5DAC5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1" b="105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7925AF98-2517-F12A-BA25-F055FE06007C}"/>
              </a:ext>
            </a:extLst>
          </p:cNvPr>
          <p:cNvSpPr/>
          <p:nvPr userDrawn="1"/>
        </p:nvSpPr>
        <p:spPr>
          <a:xfrm>
            <a:off x="0" y="3048000"/>
            <a:ext cx="6096000" cy="2351088"/>
          </a:xfrm>
          <a:prstGeom prst="rect">
            <a:avLst/>
          </a:prstGeom>
          <a:solidFill>
            <a:srgbClr val="643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87829" y="3341436"/>
            <a:ext cx="4931228" cy="1764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659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2571D4A-7EE0-465D-D188-26D5474A34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r="76283" b="10341"/>
          <a:stretch>
            <a:fillRect/>
          </a:stretch>
        </p:blipFill>
        <p:spPr bwMode="auto">
          <a:xfrm>
            <a:off x="244475" y="0"/>
            <a:ext cx="289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D2CF9718-22B3-59CF-4673-5813425A7B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r="76283" b="10341"/>
          <a:stretch>
            <a:fillRect/>
          </a:stretch>
        </p:blipFill>
        <p:spPr bwMode="auto">
          <a:xfrm>
            <a:off x="0" y="0"/>
            <a:ext cx="289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F91EFAF-4CC4-40C5-1F89-2E24E68296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r="25858" b="10341"/>
          <a:stretch>
            <a:fillRect/>
          </a:stretch>
        </p:blipFill>
        <p:spPr bwMode="auto">
          <a:xfrm>
            <a:off x="3140075" y="0"/>
            <a:ext cx="9051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8487EB57-B938-E083-1854-25C5E590468C}"/>
              </a:ext>
            </a:extLst>
          </p:cNvPr>
          <p:cNvSpPr/>
          <p:nvPr userDrawn="1"/>
        </p:nvSpPr>
        <p:spPr>
          <a:xfrm>
            <a:off x="0" y="3048000"/>
            <a:ext cx="6096000" cy="2351088"/>
          </a:xfrm>
          <a:prstGeom prst="rect">
            <a:avLst/>
          </a:prstGeom>
          <a:solidFill>
            <a:srgbClr val="643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87829" y="3341436"/>
            <a:ext cx="4931228" cy="1764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855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9F42E7-747A-B1EE-B276-E9815B1683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title style</a:t>
            </a:r>
            <a:endParaRPr lang="fi-FI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C136E83-8F94-A5C8-CB93-15B4F844C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fi-FI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en Sans" panose="020B0606030504020204" pitchFamily="34" charset="0"/>
          <a:cs typeface="Open Sans" panose="020B06060305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en Sans" panose="020B0606030504020204" pitchFamily="34" charset="0"/>
          <a:cs typeface="Open Sans" panose="020B06060305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en Sans" panose="020B0606030504020204" pitchFamily="34" charset="0"/>
          <a:cs typeface="Open Sans" panose="020B06060305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en Sans" panose="020B0606030504020204" pitchFamily="34" charset="0"/>
          <a:cs typeface="Open Sans" panose="020B06060305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en Sans" panose="020B0606030504020204" pitchFamily="34" charset="0"/>
          <a:cs typeface="Open Sans" panose="020B06060305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en Sans" panose="020B0606030504020204" pitchFamily="34" charset="0"/>
          <a:cs typeface="Open Sans" panose="020B06060305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en Sans" panose="020B0606030504020204" pitchFamily="34" charset="0"/>
          <a:cs typeface="Open Sans" panose="020B06060305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en Sans" panose="020B0606030504020204" pitchFamily="34" charset="0"/>
          <a:cs typeface="Open Sans" panose="020B06060305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2" Type="http://schemas.microsoft.com/office/2007/relationships/media" Target="../media/media11.mp3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2" Type="http://schemas.microsoft.com/office/2007/relationships/media" Target="../media/media12.mp3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2" Type="http://schemas.microsoft.com/office/2007/relationships/media" Target="../media/media13.mp3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p3"/><Relationship Id="rId2" Type="http://schemas.microsoft.com/office/2007/relationships/media" Target="../media/media14.mp3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p3"/><Relationship Id="rId7" Type="http://schemas.openxmlformats.org/officeDocument/2006/relationships/image" Target="../media/image13.png"/><Relationship Id="rId2" Type="http://schemas.microsoft.com/office/2007/relationships/media" Target="../media/media15.mp3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6.mp3"/><Relationship Id="rId7" Type="http://schemas.openxmlformats.org/officeDocument/2006/relationships/image" Target="../media/image20.png"/><Relationship Id="rId2" Type="http://schemas.microsoft.com/office/2007/relationships/media" Target="../media/media16.mp3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p3"/><Relationship Id="rId2" Type="http://schemas.microsoft.com/office/2007/relationships/media" Target="../media/media17.mp3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p3"/><Relationship Id="rId2" Type="http://schemas.microsoft.com/office/2007/relationships/media" Target="../media/media18.mp3"/><Relationship Id="rId1" Type="http://schemas.openxmlformats.org/officeDocument/2006/relationships/tags" Target="../tags/tag16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5.xml"/><Relationship Id="rId4" Type="http://schemas.microsoft.com/office/2007/relationships/media" Target="../media/media20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p3"/><Relationship Id="rId2" Type="http://schemas.microsoft.com/office/2007/relationships/media" Target="../media/media21.mp3"/><Relationship Id="rId1" Type="http://schemas.openxmlformats.org/officeDocument/2006/relationships/tags" Target="../tags/tag18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media2.mp3"/><Relationship Id="rId7" Type="http://schemas.openxmlformats.org/officeDocument/2006/relationships/slide" Target="slide20.xml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slide" Target="slide13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p3"/><Relationship Id="rId2" Type="http://schemas.microsoft.com/office/2007/relationships/media" Target="../media/media22.mp3"/><Relationship Id="rId1" Type="http://schemas.openxmlformats.org/officeDocument/2006/relationships/tags" Target="../tags/tag1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p3"/><Relationship Id="rId2" Type="http://schemas.microsoft.com/office/2007/relationships/media" Target="../media/media23.mp3"/><Relationship Id="rId1" Type="http://schemas.openxmlformats.org/officeDocument/2006/relationships/tags" Target="../tags/tag2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p3"/><Relationship Id="rId7" Type="http://schemas.openxmlformats.org/officeDocument/2006/relationships/image" Target="../media/image13.png"/><Relationship Id="rId2" Type="http://schemas.microsoft.com/office/2007/relationships/media" Target="../media/media24.mp3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p3"/><Relationship Id="rId2" Type="http://schemas.microsoft.com/office/2007/relationships/media" Target="../media/media25.mp3"/><Relationship Id="rId1" Type="http://schemas.openxmlformats.org/officeDocument/2006/relationships/tags" Target="../tags/tag2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p3"/><Relationship Id="rId7" Type="http://schemas.openxmlformats.org/officeDocument/2006/relationships/image" Target="../media/image13.png"/><Relationship Id="rId2" Type="http://schemas.microsoft.com/office/2007/relationships/media" Target="../media/media26.mp3"/><Relationship Id="rId1" Type="http://schemas.openxmlformats.org/officeDocument/2006/relationships/tags" Target="../tags/tag2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p3"/><Relationship Id="rId7" Type="http://schemas.openxmlformats.org/officeDocument/2006/relationships/image" Target="../media/image13.png"/><Relationship Id="rId2" Type="http://schemas.microsoft.com/office/2007/relationships/media" Target="../media/media27.mp3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p3"/><Relationship Id="rId2" Type="http://schemas.microsoft.com/office/2007/relationships/media" Target="../media/media28.mp3"/><Relationship Id="rId1" Type="http://schemas.openxmlformats.org/officeDocument/2006/relationships/tags" Target="../tags/tag2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p3"/><Relationship Id="rId2" Type="http://schemas.microsoft.com/office/2007/relationships/media" Target="../media/media29.mp3"/><Relationship Id="rId1" Type="http://schemas.openxmlformats.org/officeDocument/2006/relationships/tags" Target="../tags/tag26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p3"/><Relationship Id="rId2" Type="http://schemas.microsoft.com/office/2007/relationships/media" Target="../media/media30.mp3"/><Relationship Id="rId1" Type="http://schemas.openxmlformats.org/officeDocument/2006/relationships/tags" Target="../tags/tag27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31.mp3"/><Relationship Id="rId7" Type="http://schemas.openxmlformats.org/officeDocument/2006/relationships/notesSlide" Target="../notesSlides/notesSlide29.xml"/><Relationship Id="rId2" Type="http://schemas.openxmlformats.org/officeDocument/2006/relationships/audio" Target="NULL" TargetMode="Externa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5.xml"/><Relationship Id="rId5" Type="http://schemas.openxmlformats.org/officeDocument/2006/relationships/audio" Target="../media/media32.mp3"/><Relationship Id="rId10" Type="http://schemas.openxmlformats.org/officeDocument/2006/relationships/image" Target="../media/image13.png"/><Relationship Id="rId4" Type="http://schemas.microsoft.com/office/2007/relationships/media" Target="../media/media32.mp3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pictureofamerica/pdfs/picture_of_america_prevention.pdf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cdc.gov/violenceprevention/pdf/ph_app_violence-a.pdf" TargetMode="Externa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hyperlink" Target="https://canadianwomen.org/signal-for-help/" TargetMode="External"/><Relationship Id="rId5" Type="http://schemas.openxmlformats.org/officeDocument/2006/relationships/hyperlink" Target="https://advocacyinaction.casaforchildren.org/cms/wp-content/uploads/2018/11/family-preservation-srvcs-primary-secondary-interventions.pdf" TargetMode="Externa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0.xml"/><Relationship Id="rId9" Type="http://schemas.openxmlformats.org/officeDocument/2006/relationships/hyperlink" Target="https://www.childwelfare.gov/topics/preventing/overview/framework/#one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health-topics/elder-abuse#tab=tab_2" TargetMode="External"/><Relationship Id="rId3" Type="http://schemas.openxmlformats.org/officeDocument/2006/relationships/hyperlink" Target="http://www.calcasa.org/wp-content/uploads/2012/04/embracing-prevention-as-social-change-how-to-build-organizational-capacity-for-prevention.pdf" TargetMode="External"/><Relationship Id="rId7" Type="http://schemas.openxmlformats.org/officeDocument/2006/relationships/hyperlink" Target="https://www.dvawareness.org/campaigns" TargetMode="External"/><Relationship Id="rId12" Type="http://schemas.openxmlformats.org/officeDocument/2006/relationships/hyperlink" Target="https://www.who.int/emergencies/diseases/novel-coronavirus-2019/question-and-answers-hub/q-a-detail/coronavirus-disease-covid-19-violence-against-wome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nnedv.org/wpcontent/uploads/2019/05/Prevention-Primer-for-Domestic-Violence.pdf" TargetMode="External"/><Relationship Id="rId11" Type="http://schemas.openxmlformats.org/officeDocument/2006/relationships/hyperlink" Target="https://www.who.int/publications/i/item/WHO-RHR-18.19" TargetMode="External"/><Relationship Id="rId5" Type="http://schemas.openxmlformats.org/officeDocument/2006/relationships/hyperlink" Target="https://www.fph.org.uk/media/1381/the-role-of-public-health-in-the-prevention-of-violence.pdf" TargetMode="External"/><Relationship Id="rId10" Type="http://schemas.openxmlformats.org/officeDocument/2006/relationships/hyperlink" Target="https://www.who.int/publications/i/item/inspire-seven-strategies-for-ending-violence-against-children" TargetMode="External"/><Relationship Id="rId4" Type="http://schemas.openxmlformats.org/officeDocument/2006/relationships/hyperlink" Target="https://domesticabuse.stanford.edu/screening/why.html" TargetMode="External"/><Relationship Id="rId9" Type="http://schemas.openxmlformats.org/officeDocument/2006/relationships/hyperlink" Target="http://www.ndhealth.gov/injury/nd_prevention_tool_kit/docs/who-primary-prevention-of-intimate-partner-violence-and-sexual-violence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l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5.xml"/><Relationship Id="rId2" Type="http://schemas.microsoft.com/office/2007/relationships/media" Target="../media/media5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5.xml"/><Relationship Id="rId5" Type="http://schemas.openxmlformats.org/officeDocument/2006/relationships/audio" Target="../media/media6.mp3"/><Relationship Id="rId4" Type="http://schemas.microsoft.com/office/2007/relationships/media" Target="../media/media6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3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13.png"/><Relationship Id="rId2" Type="http://schemas.microsoft.com/office/2007/relationships/media" Target="../media/media8.mp3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2" Type="http://schemas.microsoft.com/office/2007/relationships/media" Target="../media/media9.mp3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2" Type="http://schemas.microsoft.com/office/2007/relationships/media" Target="../media/media10.mp3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56E3A-CE5F-325B-5C04-7D6723AFA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38" y="3429000"/>
            <a:ext cx="8848725" cy="10509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/>
                <a:cs typeface="Open Sans"/>
              </a:rPr>
              <a:t>Prevention of Domestic Violence</a:t>
            </a:r>
          </a:p>
        </p:txBody>
      </p:sp>
      <p:pic>
        <p:nvPicPr>
          <p:cNvPr id="4" name="Slide 1-DV">
            <a:hlinkClick r:id="" action="ppaction://media"/>
            <a:extLst>
              <a:ext uri="{FF2B5EF4-FFF2-40B4-BE49-F238E27FC236}">
                <a16:creationId xmlns:a16="http://schemas.microsoft.com/office/drawing/2014/main" id="{0D741B3B-9A92-AAA6-F157-B64B11869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3925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20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9288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>
            <a:extLst>
              <a:ext uri="{FF2B5EF4-FFF2-40B4-BE49-F238E27FC236}">
                <a16:creationId xmlns:a16="http://schemas.microsoft.com/office/drawing/2014/main" id="{E5EA387F-DC02-C15D-BC7A-9320A7AF9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21" y="2381428"/>
            <a:ext cx="45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R</a:t>
            </a:r>
            <a:endParaRPr lang="el-GR" altLang="el-G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1747" name="TextBox 18">
            <a:extLst>
              <a:ext uri="{FF2B5EF4-FFF2-40B4-BE49-F238E27FC236}">
                <a16:creationId xmlns:a16="http://schemas.microsoft.com/office/drawing/2014/main" id="{E503E817-70F0-2BE7-9A14-C20D7EE26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180" y="2381428"/>
            <a:ext cx="45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E</a:t>
            </a:r>
            <a:endParaRPr lang="el-GR" altLang="el-G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1748" name="TextBox 19">
            <a:extLst>
              <a:ext uri="{FF2B5EF4-FFF2-40B4-BE49-F238E27FC236}">
                <a16:creationId xmlns:a16="http://schemas.microsoft.com/office/drawing/2014/main" id="{2F0D9EED-6230-AA7F-F48F-98BA88AF6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05" y="2381428"/>
            <a:ext cx="45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S</a:t>
            </a:r>
            <a:endParaRPr lang="el-GR" altLang="el-G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1749" name="TextBox 20">
            <a:extLst>
              <a:ext uri="{FF2B5EF4-FFF2-40B4-BE49-F238E27FC236}">
                <a16:creationId xmlns:a16="http://schemas.microsoft.com/office/drawing/2014/main" id="{697E9EE3-1DF4-F8E6-600A-28B9519A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434" y="2381428"/>
            <a:ext cx="45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P</a:t>
            </a:r>
            <a:endParaRPr lang="el-GR" altLang="el-G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1750" name="TextBox 21">
            <a:extLst>
              <a:ext uri="{FF2B5EF4-FFF2-40B4-BE49-F238E27FC236}">
                <a16:creationId xmlns:a16="http://schemas.microsoft.com/office/drawing/2014/main" id="{FACA0575-7E34-73CE-2DB4-647FB3F98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620" y="2381428"/>
            <a:ext cx="45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E</a:t>
            </a:r>
            <a:endParaRPr lang="el-GR" altLang="el-G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1751" name="TextBox 22">
            <a:extLst>
              <a:ext uri="{FF2B5EF4-FFF2-40B4-BE49-F238E27FC236}">
                <a16:creationId xmlns:a16="http://schemas.microsoft.com/office/drawing/2014/main" id="{16991C28-0853-8FBB-3652-952849CCA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7" y="2381428"/>
            <a:ext cx="45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C</a:t>
            </a:r>
            <a:endParaRPr lang="el-GR" altLang="el-G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1752" name="TextBox 23">
            <a:extLst>
              <a:ext uri="{FF2B5EF4-FFF2-40B4-BE49-F238E27FC236}">
                <a16:creationId xmlns:a16="http://schemas.microsoft.com/office/drawing/2014/main" id="{F50C29E5-6BB1-33C3-46B9-27BD272A5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2" y="2381428"/>
            <a:ext cx="45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T</a:t>
            </a:r>
            <a:endParaRPr lang="el-GR" altLang="el-G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335FAB-354D-6E05-B354-9F8A0A7A7F30}"/>
              </a:ext>
            </a:extLst>
          </p:cNvPr>
          <p:cNvSpPr txBox="1"/>
          <p:nvPr/>
        </p:nvSpPr>
        <p:spPr>
          <a:xfrm>
            <a:off x="5179221" y="926617"/>
            <a:ext cx="6516688" cy="3911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Relationship skills strengthened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Empowerment of women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Services ensured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Poverty reduced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Environments made safe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 and adolescent abuse prevented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Transformed attitudes, beliefs, and norms</a:t>
            </a:r>
            <a:endParaRPr lang="el-GR" sz="2400" b="1" spc="-15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Slide 10-DV(NEW)">
            <a:hlinkClick r:id="" action="ppaction://media"/>
            <a:extLst>
              <a:ext uri="{FF2B5EF4-FFF2-40B4-BE49-F238E27FC236}">
                <a16:creationId xmlns:a16="http://schemas.microsoft.com/office/drawing/2014/main" id="{5F8FFE38-C946-6033-B50C-BD1C50EFA2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2663" y="40408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270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46" grpId="0"/>
      <p:bldP spid="31746" grpId="1"/>
      <p:bldP spid="31747" grpId="0"/>
      <p:bldP spid="31747" grpId="1"/>
      <p:bldP spid="31748" grpId="0"/>
      <p:bldP spid="31748" grpId="1"/>
      <p:bldP spid="31749" grpId="0"/>
      <p:bldP spid="31749" grpId="1"/>
      <p:bldP spid="31750" grpId="0"/>
      <p:bldP spid="31750" grpId="1"/>
      <p:bldP spid="31751" grpId="0"/>
      <p:bldP spid="31751" grpId="1"/>
      <p:bldP spid="31752" grpId="0"/>
      <p:bldP spid="31752" grpId="1"/>
    </p:bldLst>
  </p:timing>
  <p:extLst>
    <p:ext uri="{E180D4A7-C9FB-4DFB-919C-405C955672EB}">
      <p14:showEvtLst xmlns:p14="http://schemas.microsoft.com/office/powerpoint/2010/main">
        <p14:playEvt time="1" objId="3"/>
        <p14:stopEvt time="125733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4">
            <a:extLst>
              <a:ext uri="{FF2B5EF4-FFF2-40B4-BE49-F238E27FC236}">
                <a16:creationId xmlns:a16="http://schemas.microsoft.com/office/drawing/2014/main" id="{06BAD508-51CB-76DB-00AB-07F1882F9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981" y="2301955"/>
            <a:ext cx="457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I</a:t>
            </a:r>
            <a:endParaRPr lang="el-GR" altLang="el-GR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3795" name="TextBox 18">
            <a:extLst>
              <a:ext uri="{FF2B5EF4-FFF2-40B4-BE49-F238E27FC236}">
                <a16:creationId xmlns:a16="http://schemas.microsoft.com/office/drawing/2014/main" id="{33AB8305-7206-1B1B-A8C3-9108790CB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530" y="2312273"/>
            <a:ext cx="457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N</a:t>
            </a:r>
            <a:endParaRPr lang="el-GR" altLang="el-GR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3796" name="TextBox 19">
            <a:extLst>
              <a:ext uri="{FF2B5EF4-FFF2-40B4-BE49-F238E27FC236}">
                <a16:creationId xmlns:a16="http://schemas.microsoft.com/office/drawing/2014/main" id="{A566EA9E-BDD3-A086-5D76-5C5F6FEE9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319" y="2301954"/>
            <a:ext cx="457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S</a:t>
            </a:r>
            <a:endParaRPr lang="el-GR" altLang="el-GR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3797" name="TextBox 20">
            <a:extLst>
              <a:ext uri="{FF2B5EF4-FFF2-40B4-BE49-F238E27FC236}">
                <a16:creationId xmlns:a16="http://schemas.microsoft.com/office/drawing/2014/main" id="{E7591027-79CF-B33A-39F5-A74B57437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468" y="2312273"/>
            <a:ext cx="457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P</a:t>
            </a:r>
            <a:endParaRPr lang="el-GR" altLang="el-GR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3798" name="TextBox 21">
            <a:extLst>
              <a:ext uri="{FF2B5EF4-FFF2-40B4-BE49-F238E27FC236}">
                <a16:creationId xmlns:a16="http://schemas.microsoft.com/office/drawing/2014/main" id="{D9D1E87E-FDC4-68C2-C5EE-293146E4D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030" y="2301953"/>
            <a:ext cx="457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I</a:t>
            </a:r>
            <a:endParaRPr lang="el-GR" altLang="el-GR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3799" name="TextBox 22">
            <a:extLst>
              <a:ext uri="{FF2B5EF4-FFF2-40B4-BE49-F238E27FC236}">
                <a16:creationId xmlns:a16="http://schemas.microsoft.com/office/drawing/2014/main" id="{6CB24B53-283B-D8FA-6FA2-90267C921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579" y="2321004"/>
            <a:ext cx="457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R</a:t>
            </a:r>
            <a:endParaRPr lang="el-GR" altLang="el-GR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3800" name="TextBox 23">
            <a:extLst>
              <a:ext uri="{FF2B5EF4-FFF2-40B4-BE49-F238E27FC236}">
                <a16:creationId xmlns:a16="http://schemas.microsoft.com/office/drawing/2014/main" id="{83E99603-8C03-5677-5E13-11D828FF2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141" y="2321004"/>
            <a:ext cx="457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E</a:t>
            </a:r>
            <a:endParaRPr lang="el-GR" altLang="el-GR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3801" name="TextBox 24">
            <a:extLst>
              <a:ext uri="{FF2B5EF4-FFF2-40B4-BE49-F238E27FC236}">
                <a16:creationId xmlns:a16="http://schemas.microsoft.com/office/drawing/2014/main" id="{8480E054-5DB9-3363-54BA-04CF3F6D0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672" y="830470"/>
            <a:ext cx="7197328" cy="391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l-GR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Implementation and enforcement of laws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l-GR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Norms and values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l-GR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Safe environments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l-GR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Parent and caregiver support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l-GR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Income and economic strengthening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l-GR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Response and support services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l-GR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Education and life skills</a:t>
            </a:r>
            <a:endParaRPr lang="el-GR" altLang="el-GR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Slide 11-DV(NEW)">
            <a:hlinkClick r:id="" action="ppaction://media"/>
            <a:extLst>
              <a:ext uri="{FF2B5EF4-FFF2-40B4-BE49-F238E27FC236}">
                <a16:creationId xmlns:a16="http://schemas.microsoft.com/office/drawing/2014/main" id="{89E7D9CA-8B17-22B0-9463-CF03BA9555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63084" y="83047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071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8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8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8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8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8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794" grpId="0"/>
      <p:bldP spid="33794" grpId="1"/>
      <p:bldP spid="33795" grpId="0"/>
      <p:bldP spid="33795" grpId="1"/>
      <p:bldP spid="33796" grpId="0"/>
      <p:bldP spid="33796" grpId="1"/>
      <p:bldP spid="33797" grpId="0"/>
      <p:bldP spid="33797" grpId="1"/>
      <p:bldP spid="33798" grpId="0"/>
      <p:bldP spid="33798" grpId="1"/>
      <p:bldP spid="33799" grpId="0"/>
      <p:bldP spid="33799" grpId="1"/>
      <p:bldP spid="33800" grpId="0"/>
      <p:bldP spid="33800" grpId="1"/>
    </p:bldLst>
  </p:timing>
  <p:extLst>
    <p:ext uri="{E180D4A7-C9FB-4DFB-919C-405C955672EB}">
      <p14:showEvtLst xmlns:p14="http://schemas.microsoft.com/office/powerpoint/2010/main">
        <p14:playEvt time="2" objId="2"/>
        <p14:stopEvt time="106266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6F63BB-FFA8-34AB-7927-29F82466B423}"/>
              </a:ext>
            </a:extLst>
          </p:cNvPr>
          <p:cNvSpPr txBox="1"/>
          <p:nvPr/>
        </p:nvSpPr>
        <p:spPr>
          <a:xfrm>
            <a:off x="2066925" y="1655763"/>
            <a:ext cx="8058150" cy="584200"/>
          </a:xfrm>
          <a:prstGeom prst="rect">
            <a:avLst/>
          </a:prstGeom>
          <a:solidFill>
            <a:srgbClr val="5A31A7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Prevention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Elder Abuse</a:t>
            </a:r>
            <a:endParaRPr lang="el-GR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609C8DF0-768F-7C59-6748-6DE7D4AAE7D2}"/>
              </a:ext>
            </a:extLst>
          </p:cNvPr>
          <p:cNvGrpSpPr/>
          <p:nvPr/>
        </p:nvGrpSpPr>
        <p:grpSpPr>
          <a:xfrm>
            <a:off x="6561088" y="2899009"/>
            <a:ext cx="4110474" cy="1059982"/>
            <a:chOff x="6411913" y="2722563"/>
            <a:chExt cx="3360737" cy="1412875"/>
          </a:xfrm>
          <a:solidFill>
            <a:srgbClr val="7961B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Ορθογώνιο 4">
              <a:extLst>
                <a:ext uri="{FF2B5EF4-FFF2-40B4-BE49-F238E27FC236}">
                  <a16:creationId xmlns:a16="http://schemas.microsoft.com/office/drawing/2014/main" id="{0945BD97-8CC7-9FB9-8232-DB7D53B025EA}"/>
                </a:ext>
              </a:extLst>
            </p:cNvPr>
            <p:cNvSpPr/>
            <p:nvPr/>
          </p:nvSpPr>
          <p:spPr bwMode="auto">
            <a:xfrm>
              <a:off x="6411913" y="2722563"/>
              <a:ext cx="3360737" cy="1412875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847" name="TextBox 6">
              <a:extLst>
                <a:ext uri="{FF2B5EF4-FFF2-40B4-BE49-F238E27FC236}">
                  <a16:creationId xmlns:a16="http://schemas.microsoft.com/office/drawing/2014/main" id="{9CF90285-7DBF-5E1A-EA74-31FD9053B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2562" y="2921736"/>
              <a:ext cx="3178612" cy="9435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l-GR" sz="2000" b="1" dirty="0">
                  <a:solidFill>
                    <a:schemeClr val="bg1"/>
                  </a:solidFill>
                  <a:ea typeface="Open Sans" panose="020B0606030504020204" pitchFamily="34" charset="0"/>
                </a:rPr>
                <a:t>School-based intergenerational programs</a:t>
              </a:r>
              <a:endParaRPr lang="el-GR" altLang="el-GR" sz="2000" b="1" dirty="0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</p:grp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4A4B7709-F5E2-5231-048D-8037C5EFBABA}"/>
              </a:ext>
            </a:extLst>
          </p:cNvPr>
          <p:cNvGrpSpPr/>
          <p:nvPr/>
        </p:nvGrpSpPr>
        <p:grpSpPr>
          <a:xfrm>
            <a:off x="1520439" y="2899009"/>
            <a:ext cx="4110474" cy="1059982"/>
            <a:chOff x="2297113" y="2722563"/>
            <a:chExt cx="3362325" cy="1412875"/>
          </a:xfrm>
          <a:solidFill>
            <a:srgbClr val="7961B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Ορθογώνιο 1">
              <a:extLst>
                <a:ext uri="{FF2B5EF4-FFF2-40B4-BE49-F238E27FC236}">
                  <a16:creationId xmlns:a16="http://schemas.microsoft.com/office/drawing/2014/main" id="{EAAE56AC-61E0-97D3-3517-31233D65A896}"/>
                </a:ext>
              </a:extLst>
            </p:cNvPr>
            <p:cNvSpPr/>
            <p:nvPr/>
          </p:nvSpPr>
          <p:spPr bwMode="auto">
            <a:xfrm>
              <a:off x="2297113" y="2722563"/>
              <a:ext cx="3362325" cy="1412875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848" name="TextBox 8">
              <a:extLst>
                <a:ext uri="{FF2B5EF4-FFF2-40B4-BE49-F238E27FC236}">
                  <a16:creationId xmlns:a16="http://schemas.microsoft.com/office/drawing/2014/main" id="{C4A7A1D6-D967-E84E-E66B-F5FCF8A10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5546" y="2920176"/>
              <a:ext cx="3065459" cy="9435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l-GR" sz="2000" b="1" dirty="0">
                  <a:solidFill>
                    <a:schemeClr val="bg1"/>
                  </a:solidFill>
                  <a:ea typeface="Open Sans" panose="020B0606030504020204" pitchFamily="34" charset="0"/>
                </a:rPr>
                <a:t>Public and professional awareness campaigns</a:t>
              </a:r>
              <a:endParaRPr lang="el-GR" altLang="el-GR" sz="2000" b="1" dirty="0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</p:grpSp>
      <p:pic>
        <p:nvPicPr>
          <p:cNvPr id="3" name="Slide 12-DV (NEW)">
            <a:hlinkClick r:id="" action="ppaction://media"/>
            <a:extLst>
              <a:ext uri="{FF2B5EF4-FFF2-40B4-BE49-F238E27FC236}">
                <a16:creationId xmlns:a16="http://schemas.microsoft.com/office/drawing/2014/main" id="{34B1D330-09F9-2A1A-EB90-7D790F931F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1264" y="476494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61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4443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D1862C-0C0A-B046-E58C-6D8859F7BF28}"/>
              </a:ext>
            </a:extLst>
          </p:cNvPr>
          <p:cNvSpPr txBox="1"/>
          <p:nvPr/>
        </p:nvSpPr>
        <p:spPr>
          <a:xfrm>
            <a:off x="1784350" y="2706688"/>
            <a:ext cx="89757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Secondary Prevention </a:t>
            </a:r>
            <a:endParaRPr lang="el-GR" sz="5400" b="1" spc="-15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Slide 13-DV">
            <a:hlinkClick r:id="" action="ppaction://media"/>
            <a:extLst>
              <a:ext uri="{FF2B5EF4-FFF2-40B4-BE49-F238E27FC236}">
                <a16:creationId xmlns:a16="http://schemas.microsoft.com/office/drawing/2014/main" id="{39768F38-F09A-AE3F-DE53-480425AAB7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8200" y="2540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8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058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AC8C1D79-F877-4932-9C6F-82AD228486EC}"/>
              </a:ext>
            </a:extLst>
          </p:cNvPr>
          <p:cNvSpPr/>
          <p:nvPr/>
        </p:nvSpPr>
        <p:spPr>
          <a:xfrm>
            <a:off x="975883" y="2565856"/>
            <a:ext cx="3548062" cy="2312988"/>
          </a:xfrm>
          <a:prstGeom prst="rect">
            <a:avLst/>
          </a:prstGeom>
          <a:solidFill>
            <a:srgbClr val="6539AE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E6040-67EA-D64A-8B1A-223DAE597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192213"/>
            <a:ext cx="7315200" cy="584200"/>
          </a:xfrm>
          <a:prstGeom prst="rect">
            <a:avLst/>
          </a:prstGeom>
          <a:solidFill>
            <a:srgbClr val="5A31A7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3200" b="1" dirty="0">
                <a:solidFill>
                  <a:schemeClr val="bg1"/>
                </a:solidFill>
              </a:rPr>
              <a:t>Secondary prevention goals </a:t>
            </a:r>
            <a:endParaRPr lang="el-GR" altLang="el-GR" sz="3200" b="1" dirty="0">
              <a:solidFill>
                <a:schemeClr val="bg1"/>
              </a:solidFill>
            </a:endParaRPr>
          </a:p>
        </p:txBody>
      </p: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52EEA8E2-A154-CD9E-DA08-0637C2393F88}"/>
              </a:ext>
            </a:extLst>
          </p:cNvPr>
          <p:cNvGrpSpPr>
            <a:grpSpLocks/>
          </p:cNvGrpSpPr>
          <p:nvPr/>
        </p:nvGrpSpPr>
        <p:grpSpPr bwMode="auto">
          <a:xfrm>
            <a:off x="1311275" y="2706688"/>
            <a:ext cx="3000375" cy="2031325"/>
            <a:chOff x="1869381" y="2503430"/>
            <a:chExt cx="3001068" cy="20314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" name="Picture 6" descr="Συγκέντρωση, Πληθυσμός, Ανθρωποι, Διακοπή">
              <a:extLst>
                <a:ext uri="{FF2B5EF4-FFF2-40B4-BE49-F238E27FC236}">
                  <a16:creationId xmlns:a16="http://schemas.microsoft.com/office/drawing/2014/main" id="{26B9261F-9B69-850C-A54F-EC606A8C7C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biLevel thresh="25000"/>
            </a:blip>
            <a:srcRect l="75882" r="-2202" b="76420"/>
            <a:stretch/>
          </p:blipFill>
          <p:spPr bwMode="auto">
            <a:xfrm>
              <a:off x="1869381" y="2857470"/>
              <a:ext cx="1257590" cy="120500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F4EBB-282B-26DD-1145-EC94E0E504D8}"/>
                </a:ext>
              </a:extLst>
            </p:cNvPr>
            <p:cNvSpPr txBox="1"/>
            <p:nvPr/>
          </p:nvSpPr>
          <p:spPr>
            <a:xfrm>
              <a:off x="2625206" y="2503430"/>
              <a:ext cx="2245243" cy="20314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Identification of </a:t>
              </a:r>
              <a:r>
                <a:rPr lang="en-GB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</a:t>
              </a:r>
              <a:r>
                <a:rPr lang="el-GR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isk</a:t>
              </a:r>
              <a:r>
                <a:rPr lang="el-GR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</a:t>
              </a:r>
              <a:r>
                <a:rPr lang="el-GR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actor</a:t>
              </a:r>
              <a:r>
                <a:rPr lang="en-GB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OR </a:t>
              </a:r>
              <a:endParaRPr lang="en-GB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Abusive b</a:t>
              </a:r>
              <a:r>
                <a:rPr lang="el-GR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ehavio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el-GR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</a:t>
              </a:r>
            </a:p>
          </p:txBody>
        </p:sp>
      </p:grp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35A69F93-0471-D103-DF5E-4C3A8CDFA4D1}"/>
              </a:ext>
            </a:extLst>
          </p:cNvPr>
          <p:cNvCxnSpPr/>
          <p:nvPr/>
        </p:nvCxnSpPr>
        <p:spPr>
          <a:xfrm>
            <a:off x="4540250" y="3592513"/>
            <a:ext cx="952500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98D99744-3972-3EF8-EE3A-5509AC586734}"/>
              </a:ext>
            </a:extLst>
          </p:cNvPr>
          <p:cNvCxnSpPr>
            <a:cxnSpLocks/>
          </p:cNvCxnSpPr>
          <p:nvPr/>
        </p:nvCxnSpPr>
        <p:spPr>
          <a:xfrm>
            <a:off x="5492750" y="2492375"/>
            <a:ext cx="0" cy="1100138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C79A4FE1-35E5-7DAF-BD77-1CF412CDEA73}"/>
              </a:ext>
            </a:extLst>
          </p:cNvPr>
          <p:cNvCxnSpPr/>
          <p:nvPr/>
        </p:nvCxnSpPr>
        <p:spPr>
          <a:xfrm>
            <a:off x="5492750" y="2492375"/>
            <a:ext cx="952500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AFB2A104-F85E-EE91-6520-96FE7C25CAA0}"/>
              </a:ext>
            </a:extLst>
          </p:cNvPr>
          <p:cNvCxnSpPr/>
          <p:nvPr/>
        </p:nvCxnSpPr>
        <p:spPr>
          <a:xfrm>
            <a:off x="5492750" y="3592513"/>
            <a:ext cx="952500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4104148F-BE00-6D47-BA83-DEC7D2358E34}"/>
              </a:ext>
            </a:extLst>
          </p:cNvPr>
          <p:cNvCxnSpPr/>
          <p:nvPr/>
        </p:nvCxnSpPr>
        <p:spPr>
          <a:xfrm>
            <a:off x="5492750" y="4692650"/>
            <a:ext cx="952500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Ομάδα 32">
            <a:extLst>
              <a:ext uri="{FF2B5EF4-FFF2-40B4-BE49-F238E27FC236}">
                <a16:creationId xmlns:a16="http://schemas.microsoft.com/office/drawing/2014/main" id="{47A13BAF-E1E6-32C7-001E-F9142BFAEB46}"/>
              </a:ext>
            </a:extLst>
          </p:cNvPr>
          <p:cNvGrpSpPr>
            <a:grpSpLocks/>
          </p:cNvGrpSpPr>
          <p:nvPr/>
        </p:nvGrpSpPr>
        <p:grpSpPr bwMode="auto">
          <a:xfrm>
            <a:off x="6818313" y="2197100"/>
            <a:ext cx="4244975" cy="584200"/>
            <a:chOff x="6818306" y="2197100"/>
            <a:chExt cx="4244979" cy="5847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Ορθογώνιο 27">
              <a:extLst>
                <a:ext uri="{FF2B5EF4-FFF2-40B4-BE49-F238E27FC236}">
                  <a16:creationId xmlns:a16="http://schemas.microsoft.com/office/drawing/2014/main" id="{E336FCA1-64EA-C96A-9675-04E179DABBBA}"/>
                </a:ext>
              </a:extLst>
            </p:cNvPr>
            <p:cNvSpPr/>
            <p:nvPr/>
          </p:nvSpPr>
          <p:spPr>
            <a:xfrm>
              <a:off x="6818306" y="2197100"/>
              <a:ext cx="4141791" cy="584775"/>
            </a:xfrm>
            <a:prstGeom prst="rect">
              <a:avLst/>
            </a:prstGeom>
            <a:solidFill>
              <a:srgbClr val="856DB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959" name="TextBox 15">
              <a:extLst>
                <a:ext uri="{FF2B5EF4-FFF2-40B4-BE49-F238E27FC236}">
                  <a16:creationId xmlns:a16="http://schemas.microsoft.com/office/drawing/2014/main" id="{99FD90C3-5B62-D67C-F60A-D1F18CA8BE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8306" y="2299828"/>
              <a:ext cx="42449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solidFill>
                    <a:schemeClr val="bg1"/>
                  </a:solidFill>
                  <a:ea typeface="Open Sans" panose="020B0606030504020204" pitchFamily="34" charset="0"/>
                </a:rPr>
                <a:t>Early warning &amp; intervention</a:t>
              </a:r>
              <a:endParaRPr lang="el-GR" altLang="el-GR" sz="2000" b="1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</p:grpSp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11B24B75-60D5-E6FD-C7FF-99FF3A9EC9AC}"/>
              </a:ext>
            </a:extLst>
          </p:cNvPr>
          <p:cNvGrpSpPr>
            <a:grpSpLocks/>
          </p:cNvGrpSpPr>
          <p:nvPr/>
        </p:nvGrpSpPr>
        <p:grpSpPr bwMode="auto">
          <a:xfrm>
            <a:off x="6818313" y="3238500"/>
            <a:ext cx="4141787" cy="741363"/>
            <a:chOff x="6818306" y="3239109"/>
            <a:chExt cx="4141794" cy="74019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Ορθογώνιο 28">
              <a:extLst>
                <a:ext uri="{FF2B5EF4-FFF2-40B4-BE49-F238E27FC236}">
                  <a16:creationId xmlns:a16="http://schemas.microsoft.com/office/drawing/2014/main" id="{6DB67545-A9E2-C13E-0F77-D5FE0D0936EC}"/>
                </a:ext>
              </a:extLst>
            </p:cNvPr>
            <p:cNvSpPr/>
            <p:nvPr/>
          </p:nvSpPr>
          <p:spPr>
            <a:xfrm>
              <a:off x="6818306" y="3239109"/>
              <a:ext cx="4141794" cy="708493"/>
            </a:xfrm>
            <a:prstGeom prst="rect">
              <a:avLst/>
            </a:prstGeom>
            <a:solidFill>
              <a:srgbClr val="856DB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957" name="TextBox 17">
              <a:extLst>
                <a:ext uri="{FF2B5EF4-FFF2-40B4-BE49-F238E27FC236}">
                  <a16:creationId xmlns:a16="http://schemas.microsoft.com/office/drawing/2014/main" id="{7A167B5F-69F0-CF87-C31B-E9C47A50C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8896" y="3271416"/>
              <a:ext cx="320020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solidFill>
                    <a:schemeClr val="bg1"/>
                  </a:solidFill>
                  <a:ea typeface="Open Sans" panose="020B0606030504020204" pitchFamily="34" charset="0"/>
                </a:rPr>
                <a:t>De-escalation &amp; Conflict management</a:t>
              </a:r>
              <a:endParaRPr lang="el-GR" altLang="el-GR" sz="2000" b="1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</p:grp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299B5E1B-F094-FAC6-ACCB-E466B6DA44ED}"/>
              </a:ext>
            </a:extLst>
          </p:cNvPr>
          <p:cNvGrpSpPr>
            <a:grpSpLocks/>
          </p:cNvGrpSpPr>
          <p:nvPr/>
        </p:nvGrpSpPr>
        <p:grpSpPr bwMode="auto">
          <a:xfrm>
            <a:off x="6818313" y="4408488"/>
            <a:ext cx="4141787" cy="584200"/>
            <a:chOff x="6818306" y="4408575"/>
            <a:chExt cx="4141794" cy="5847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Ορθογώνιο 29">
              <a:extLst>
                <a:ext uri="{FF2B5EF4-FFF2-40B4-BE49-F238E27FC236}">
                  <a16:creationId xmlns:a16="http://schemas.microsoft.com/office/drawing/2014/main" id="{33F1B0C6-881E-EF88-EC24-644B902F8D12}"/>
                </a:ext>
              </a:extLst>
            </p:cNvPr>
            <p:cNvSpPr/>
            <p:nvPr/>
          </p:nvSpPr>
          <p:spPr>
            <a:xfrm>
              <a:off x="6818306" y="4408575"/>
              <a:ext cx="4141794" cy="584775"/>
            </a:xfrm>
            <a:prstGeom prst="rect">
              <a:avLst/>
            </a:prstGeom>
            <a:solidFill>
              <a:srgbClr val="856DB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955" name="TextBox 19">
              <a:extLst>
                <a:ext uri="{FF2B5EF4-FFF2-40B4-BE49-F238E27FC236}">
                  <a16:creationId xmlns:a16="http://schemas.microsoft.com/office/drawing/2014/main" id="{7053BA46-504E-9785-10CC-84231E63C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0945" y="4492918"/>
              <a:ext cx="26797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solidFill>
                    <a:schemeClr val="bg1"/>
                  </a:solidFill>
                  <a:ea typeface="Open Sans" panose="020B0606030504020204" pitchFamily="34" charset="0"/>
                </a:rPr>
                <a:t>Effective planning</a:t>
              </a:r>
              <a:endParaRPr lang="el-GR" altLang="el-GR" sz="2000" b="1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</p:grpSp>
      <p:sp>
        <p:nvSpPr>
          <p:cNvPr id="22" name="Ορθογώνιο τρίγωνο 21">
            <a:extLst>
              <a:ext uri="{FF2B5EF4-FFF2-40B4-BE49-F238E27FC236}">
                <a16:creationId xmlns:a16="http://schemas.microsoft.com/office/drawing/2014/main" id="{A00A3DB6-CC4C-817B-0AAC-5A09223C203C}"/>
              </a:ext>
            </a:extLst>
          </p:cNvPr>
          <p:cNvSpPr/>
          <p:nvPr/>
        </p:nvSpPr>
        <p:spPr>
          <a:xfrm rot="13427925">
            <a:off x="6300788" y="2359025"/>
            <a:ext cx="288925" cy="28892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Ορθογώνιο τρίγωνο 22">
            <a:extLst>
              <a:ext uri="{FF2B5EF4-FFF2-40B4-BE49-F238E27FC236}">
                <a16:creationId xmlns:a16="http://schemas.microsoft.com/office/drawing/2014/main" id="{936A9271-D333-E874-30A3-EE4A415A9762}"/>
              </a:ext>
            </a:extLst>
          </p:cNvPr>
          <p:cNvSpPr/>
          <p:nvPr/>
        </p:nvSpPr>
        <p:spPr>
          <a:xfrm rot="13427925">
            <a:off x="6300788" y="3467100"/>
            <a:ext cx="288925" cy="28892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Ορθογώνιο τρίγωνο 23">
            <a:extLst>
              <a:ext uri="{FF2B5EF4-FFF2-40B4-BE49-F238E27FC236}">
                <a16:creationId xmlns:a16="http://schemas.microsoft.com/office/drawing/2014/main" id="{C9134865-F9C9-1C6B-7975-FCCFD6EB955E}"/>
              </a:ext>
            </a:extLst>
          </p:cNvPr>
          <p:cNvSpPr/>
          <p:nvPr/>
        </p:nvSpPr>
        <p:spPr>
          <a:xfrm rot="13427925">
            <a:off x="6308725" y="4557713"/>
            <a:ext cx="287338" cy="287337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7" name="Ευθεία γραμμή σύνδεσης 26">
            <a:extLst>
              <a:ext uri="{FF2B5EF4-FFF2-40B4-BE49-F238E27FC236}">
                <a16:creationId xmlns:a16="http://schemas.microsoft.com/office/drawing/2014/main" id="{99E36693-284D-37E4-04E3-EB94B5DB4CC4}"/>
              </a:ext>
            </a:extLst>
          </p:cNvPr>
          <p:cNvCxnSpPr>
            <a:cxnSpLocks/>
          </p:cNvCxnSpPr>
          <p:nvPr/>
        </p:nvCxnSpPr>
        <p:spPr>
          <a:xfrm>
            <a:off x="5492750" y="3592513"/>
            <a:ext cx="0" cy="1100137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 14- DV">
            <a:hlinkClick r:id="" action="ppaction://media"/>
            <a:extLst>
              <a:ext uri="{FF2B5EF4-FFF2-40B4-BE49-F238E27FC236}">
                <a16:creationId xmlns:a16="http://schemas.microsoft.com/office/drawing/2014/main" id="{D7780CD1-FC56-9D09-4F42-9918803ABE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4725" y="1746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97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2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28" objId="3"/>
        <p14:stopEvt time="28698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4">
            <a:extLst>
              <a:ext uri="{FF2B5EF4-FFF2-40B4-BE49-F238E27FC236}">
                <a16:creationId xmlns:a16="http://schemas.microsoft.com/office/drawing/2014/main" id="{A3622469-E968-E02B-A1BB-2E118062A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642938"/>
            <a:ext cx="8115300" cy="584200"/>
          </a:xfrm>
          <a:prstGeom prst="rect">
            <a:avLst/>
          </a:prstGeom>
          <a:solidFill>
            <a:srgbClr val="5330A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3200" b="1" dirty="0">
                <a:solidFill>
                  <a:schemeClr val="bg1"/>
                </a:solidFill>
              </a:rPr>
              <a:t>Secondary prevention programmes </a:t>
            </a:r>
            <a:endParaRPr lang="el-GR" altLang="el-GR" sz="3200" b="1" dirty="0">
              <a:solidFill>
                <a:schemeClr val="bg1"/>
              </a:solidFill>
            </a:endParaRPr>
          </a:p>
        </p:txBody>
      </p:sp>
      <p:grpSp>
        <p:nvGrpSpPr>
          <p:cNvPr id="41987" name="Ομάδα 2">
            <a:extLst>
              <a:ext uri="{FF2B5EF4-FFF2-40B4-BE49-F238E27FC236}">
                <a16:creationId xmlns:a16="http://schemas.microsoft.com/office/drawing/2014/main" id="{82CA7C5B-9A7B-5096-21F5-47D700AD776C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1687513"/>
            <a:ext cx="4584700" cy="3482975"/>
            <a:chOff x="564355" y="1754981"/>
            <a:chExt cx="4584700" cy="3482182"/>
          </a:xfrm>
        </p:grpSpPr>
        <p:pic>
          <p:nvPicPr>
            <p:cNvPr id="41992" name="Γραφικό 2">
              <a:extLst>
                <a:ext uri="{FF2B5EF4-FFF2-40B4-BE49-F238E27FC236}">
                  <a16:creationId xmlns:a16="http://schemas.microsoft.com/office/drawing/2014/main" id="{B4F47A3B-2ED2-F4EC-1B69-742E6CA54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199" y="1754981"/>
              <a:ext cx="3021013" cy="2986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D90C5E-ACDE-9EF3-3562-A6D0E19195CD}"/>
                </a:ext>
              </a:extLst>
            </p:cNvPr>
            <p:cNvSpPr txBox="1"/>
            <p:nvPr/>
          </p:nvSpPr>
          <p:spPr>
            <a:xfrm>
              <a:off x="564355" y="4775305"/>
              <a:ext cx="4584700" cy="4618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Communities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endPara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1988" name="Ομάδα 4">
            <a:extLst>
              <a:ext uri="{FF2B5EF4-FFF2-40B4-BE49-F238E27FC236}">
                <a16:creationId xmlns:a16="http://schemas.microsoft.com/office/drawing/2014/main" id="{2D7F9240-43DE-4EF7-4DD4-641465DA7151}"/>
              </a:ext>
            </a:extLst>
          </p:cNvPr>
          <p:cNvGrpSpPr>
            <a:grpSpLocks/>
          </p:cNvGrpSpPr>
          <p:nvPr/>
        </p:nvGrpSpPr>
        <p:grpSpPr bwMode="auto">
          <a:xfrm>
            <a:off x="6375400" y="1754188"/>
            <a:ext cx="4584700" cy="3216275"/>
            <a:chOff x="6337300" y="2068602"/>
            <a:chExt cx="4584700" cy="3216216"/>
          </a:xfrm>
        </p:grpSpPr>
        <p:pic>
          <p:nvPicPr>
            <p:cNvPr id="41990" name="Picture 2" descr="Σπίτι, Lodge, Κατοικία, Αρχοντικό, Διαμέρισμα, Κτίριο">
              <a:extLst>
                <a:ext uri="{FF2B5EF4-FFF2-40B4-BE49-F238E27FC236}">
                  <a16:creationId xmlns:a16="http://schemas.microsoft.com/office/drawing/2014/main" id="{29083014-7FC2-5004-1F26-6B237D025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937" y="2068602"/>
              <a:ext cx="4289425" cy="270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178C31-9A26-BCD5-E949-345DFFBE2B43}"/>
                </a:ext>
              </a:extLst>
            </p:cNvPr>
            <p:cNvSpPr txBox="1"/>
            <p:nvPr/>
          </p:nvSpPr>
          <p:spPr>
            <a:xfrm>
              <a:off x="6337300" y="4884775"/>
              <a:ext cx="4584700" cy="4000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Neighborhoods</a:t>
              </a:r>
              <a:endPara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Slide 15-DV">
            <a:hlinkClick r:id="" action="ppaction://media"/>
            <a:extLst>
              <a:ext uri="{FF2B5EF4-FFF2-40B4-BE49-F238E27FC236}">
                <a16:creationId xmlns:a16="http://schemas.microsoft.com/office/drawing/2014/main" id="{C5E542A2-A69B-FA46-DB22-F76C4C763F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3925" y="15557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57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4573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8B57236-CEA4-B0E2-700C-F6CF63238E6B}"/>
              </a:ext>
            </a:extLst>
          </p:cNvPr>
          <p:cNvSpPr txBox="1"/>
          <p:nvPr/>
        </p:nvSpPr>
        <p:spPr>
          <a:xfrm>
            <a:off x="1749425" y="3441700"/>
            <a:ext cx="6519863" cy="1200150"/>
          </a:xfrm>
          <a:prstGeom prst="rect">
            <a:avLst/>
          </a:prstGeom>
          <a:solidFill>
            <a:srgbClr val="846FBD"/>
          </a:solidFill>
          <a:ln w="1905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future victimization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 long-term health consequences</a:t>
            </a:r>
            <a:endParaRPr lang="el-GR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Βέλος: Καμπύλο προς τα επάνω 21">
            <a:extLst>
              <a:ext uri="{FF2B5EF4-FFF2-40B4-BE49-F238E27FC236}">
                <a16:creationId xmlns:a16="http://schemas.microsoft.com/office/drawing/2014/main" id="{DB1FAB83-3C9C-50BF-E926-7C3C047FD8C7}"/>
              </a:ext>
            </a:extLst>
          </p:cNvPr>
          <p:cNvSpPr/>
          <p:nvPr/>
        </p:nvSpPr>
        <p:spPr>
          <a:xfrm rot="16200000" flipH="1">
            <a:off x="8153400" y="1662113"/>
            <a:ext cx="1509713" cy="3068637"/>
          </a:xfrm>
          <a:prstGeom prst="curvedUpArrow">
            <a:avLst>
              <a:gd name="adj1" fmla="val 25000"/>
              <a:gd name="adj2" fmla="val 42458"/>
              <a:gd name="adj3" fmla="val 25000"/>
            </a:avLst>
          </a:prstGeom>
          <a:gradFill>
            <a:gsLst>
              <a:gs pos="0">
                <a:srgbClr val="ADD393"/>
              </a:gs>
              <a:gs pos="55000">
                <a:schemeClr val="accent6">
                  <a:lumMod val="20000"/>
                  <a:lumOff val="80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  <a:gs pos="99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2AD61-57E4-149F-8A64-88F86ADFCB7A}"/>
              </a:ext>
            </a:extLst>
          </p:cNvPr>
          <p:cNvSpPr txBox="1"/>
          <p:nvPr/>
        </p:nvSpPr>
        <p:spPr>
          <a:xfrm>
            <a:off x="4462463" y="2381250"/>
            <a:ext cx="4262437" cy="585788"/>
          </a:xfrm>
          <a:prstGeom prst="rect">
            <a:avLst/>
          </a:prstGeom>
          <a:solidFill>
            <a:srgbClr val="673DAE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&amp; Referrals 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l-GR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Βέλος: Καμπύλο προς τα επάνω 20">
            <a:extLst>
              <a:ext uri="{FF2B5EF4-FFF2-40B4-BE49-F238E27FC236}">
                <a16:creationId xmlns:a16="http://schemas.microsoft.com/office/drawing/2014/main" id="{D61F4CF4-0604-B728-8EDC-DCBC5CBEAA71}"/>
              </a:ext>
            </a:extLst>
          </p:cNvPr>
          <p:cNvSpPr/>
          <p:nvPr/>
        </p:nvSpPr>
        <p:spPr>
          <a:xfrm rot="5660821">
            <a:off x="2647157" y="912019"/>
            <a:ext cx="1512887" cy="2390775"/>
          </a:xfrm>
          <a:prstGeom prst="curvedUpArrow">
            <a:avLst>
              <a:gd name="adj1" fmla="val 25000"/>
              <a:gd name="adj2" fmla="val 39085"/>
              <a:gd name="adj3" fmla="val 23452"/>
            </a:avLst>
          </a:prstGeom>
          <a:gradFill>
            <a:gsLst>
              <a:gs pos="0">
                <a:srgbClr val="ADD393"/>
              </a:gs>
              <a:gs pos="55000">
                <a:schemeClr val="accent6">
                  <a:lumMod val="20000"/>
                  <a:lumOff val="80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  <a:gs pos="99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A1D8F-92FF-79F0-B3BE-AD959C21B82F}"/>
              </a:ext>
            </a:extLst>
          </p:cNvPr>
          <p:cNvSpPr txBox="1"/>
          <p:nvPr/>
        </p:nvSpPr>
        <p:spPr>
          <a:xfrm>
            <a:off x="3530600" y="1236663"/>
            <a:ext cx="6208713" cy="614362"/>
          </a:xfrm>
          <a:prstGeom prst="rect">
            <a:avLst/>
          </a:prstGeom>
          <a:solidFill>
            <a:srgbClr val="5330A0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Screening programmes</a:t>
            </a:r>
            <a:endParaRPr lang="el-GR" sz="3400" dirty="0">
              <a:solidFill>
                <a:schemeClr val="accent6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Slide 16-DV (NEW)">
            <a:hlinkClick r:id="" action="ppaction://media"/>
            <a:extLst>
              <a:ext uri="{FF2B5EF4-FFF2-40B4-BE49-F238E27FC236}">
                <a16:creationId xmlns:a16="http://schemas.microsoft.com/office/drawing/2014/main" id="{FBAA663E-A7B5-A5FF-5520-B1BF97763C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74355" y="429174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84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22" grpId="0" animBg="1"/>
      <p:bldP spid="14" grpId="0" animBg="1"/>
      <p:bldP spid="21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0" objId="2"/>
        <p14:stopEvt time="27640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TextBox 6">
            <a:extLst>
              <a:ext uri="{FF2B5EF4-FFF2-40B4-BE49-F238E27FC236}">
                <a16:creationId xmlns:a16="http://schemas.microsoft.com/office/drawing/2014/main" id="{B90647C2-BE8A-98C6-E1BA-C0778A0F0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3492954"/>
            <a:ext cx="7150100" cy="585788"/>
          </a:xfrm>
          <a:prstGeom prst="rect">
            <a:avLst/>
          </a:prstGeom>
          <a:solidFill>
            <a:srgbClr val="7C65B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l-GR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Open Sans" panose="020B0606030504020204" pitchFamily="34" charset="0"/>
              </a:rPr>
              <a:t>Screening for domestic violence </a:t>
            </a:r>
            <a:endParaRPr lang="el-GR" altLang="el-GR" sz="4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Open Sans" panose="020B0606030504020204" pitchFamily="34" charset="0"/>
            </a:endParaRPr>
          </a:p>
        </p:txBody>
      </p:sp>
      <p:sp>
        <p:nvSpPr>
          <p:cNvPr id="9" name="Βέλος: Καμπύλο προς τα επάνω 8">
            <a:extLst>
              <a:ext uri="{FF2B5EF4-FFF2-40B4-BE49-F238E27FC236}">
                <a16:creationId xmlns:a16="http://schemas.microsoft.com/office/drawing/2014/main" id="{D8063E00-4CF4-D747-9898-FFB47EFB57B7}"/>
              </a:ext>
            </a:extLst>
          </p:cNvPr>
          <p:cNvSpPr/>
          <p:nvPr/>
        </p:nvSpPr>
        <p:spPr>
          <a:xfrm rot="15988692" flipH="1">
            <a:off x="8647111" y="2605866"/>
            <a:ext cx="1454150" cy="1724025"/>
          </a:xfrm>
          <a:prstGeom prst="curvedUpArrow">
            <a:avLst>
              <a:gd name="adj1" fmla="val 25000"/>
              <a:gd name="adj2" fmla="val 41150"/>
              <a:gd name="adj3" fmla="val 25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084" name="TextBox 4">
            <a:extLst>
              <a:ext uri="{FF2B5EF4-FFF2-40B4-BE49-F238E27FC236}">
                <a16:creationId xmlns:a16="http://schemas.microsoft.com/office/drawing/2014/main" id="{255B8F7C-D1D0-A68D-AE39-CDA93B53C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2689225"/>
            <a:ext cx="5337175" cy="461963"/>
          </a:xfrm>
          <a:prstGeom prst="rect">
            <a:avLst/>
          </a:prstGeom>
          <a:solidFill>
            <a:srgbClr val="6A44A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l-GR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Open Sans" panose="020B0606030504020204" pitchFamily="34" charset="0"/>
              </a:rPr>
              <a:t>People with identified risk factors </a:t>
            </a:r>
            <a:endParaRPr lang="el-GR" altLang="el-GR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Open Sans" panose="020B0606030504020204" pitchFamily="34" charset="0"/>
            </a:endParaRPr>
          </a:p>
        </p:txBody>
      </p:sp>
      <p:sp>
        <p:nvSpPr>
          <p:cNvPr id="4" name="Βέλος: Καμπύλο προς τα επάνω 3">
            <a:extLst>
              <a:ext uri="{FF2B5EF4-FFF2-40B4-BE49-F238E27FC236}">
                <a16:creationId xmlns:a16="http://schemas.microsoft.com/office/drawing/2014/main" id="{C0DD6217-2F7D-68BB-A15C-0D2BCB0D808C}"/>
              </a:ext>
            </a:extLst>
          </p:cNvPr>
          <p:cNvSpPr/>
          <p:nvPr/>
        </p:nvSpPr>
        <p:spPr>
          <a:xfrm rot="5611308">
            <a:off x="2300287" y="1403351"/>
            <a:ext cx="1503363" cy="1992312"/>
          </a:xfrm>
          <a:prstGeom prst="curvedUpArrow">
            <a:avLst>
              <a:gd name="adj1" fmla="val 25000"/>
              <a:gd name="adj2" fmla="val 41150"/>
              <a:gd name="adj3" fmla="val 25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30E66-230B-C98A-1561-B0B0966504D3}"/>
              </a:ext>
            </a:extLst>
          </p:cNvPr>
          <p:cNvSpPr txBox="1"/>
          <p:nvPr/>
        </p:nvSpPr>
        <p:spPr>
          <a:xfrm>
            <a:off x="2817812" y="1547586"/>
            <a:ext cx="6556375" cy="646113"/>
          </a:xfrm>
          <a:prstGeom prst="rect">
            <a:avLst/>
          </a:prstGeom>
          <a:solidFill>
            <a:srgbClr val="5330A0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visiting programmes </a:t>
            </a:r>
            <a:endParaRPr lang="el-GR" sz="36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Slide 17-DV">
            <a:hlinkClick r:id="" action="ppaction://media"/>
            <a:extLst>
              <a:ext uri="{FF2B5EF4-FFF2-40B4-BE49-F238E27FC236}">
                <a16:creationId xmlns:a16="http://schemas.microsoft.com/office/drawing/2014/main" id="{AA237DE3-4FAF-EBED-8AA7-E37FDB93C4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8200" y="1238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94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086" grpId="0" animBg="1"/>
      <p:bldP spid="9" grpId="0" animBg="1"/>
      <p:bldP spid="46084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0" objId="2"/>
        <p14:stopEvt time="16487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FC768E-1336-2CA2-2881-841A7323C673}"/>
              </a:ext>
            </a:extLst>
          </p:cNvPr>
          <p:cNvSpPr txBox="1"/>
          <p:nvPr/>
        </p:nvSpPr>
        <p:spPr>
          <a:xfrm>
            <a:off x="3046413" y="319088"/>
            <a:ext cx="6099175" cy="585787"/>
          </a:xfrm>
          <a:prstGeom prst="rect">
            <a:avLst/>
          </a:prstGeom>
          <a:solidFill>
            <a:srgbClr val="5330A0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 of Screening</a:t>
            </a:r>
            <a:endParaRPr lang="el-G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131" name="TextBox 9">
            <a:extLst>
              <a:ext uri="{FF2B5EF4-FFF2-40B4-BE49-F238E27FC236}">
                <a16:creationId xmlns:a16="http://schemas.microsoft.com/office/drawing/2014/main" id="{C613335E-E3FF-7911-C8BD-DDD900623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1074738"/>
            <a:ext cx="5068888" cy="4708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</a:rPr>
              <a:t>It shows that certain behaviors are abusive and wrong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l-GR" altLang="el-GR" sz="2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</a:rPr>
              <a:t>Creates options and reduces isolation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l-GR" altLang="el-GR" sz="2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</a:rPr>
              <a:t>It shows your willingness to discuss the subject when it is ready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l-GR" altLang="el-GR" sz="2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</a:rPr>
              <a:t>It shows how important you think this issue is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l-GR" altLang="el-GR" sz="2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</a:rPr>
              <a:t>Shows that you care about his/her well-being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9F93D7"/>
              </a:buClr>
              <a:buFont typeface="Wingdings" panose="05000000000000000000" pitchFamily="2" charset="2"/>
              <a:buChar char="§"/>
              <a:defRPr/>
            </a:pPr>
            <a:endParaRPr lang="el-GR" altLang="el-GR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18658-22D8-1046-AFF6-D0A95817D4CA}"/>
              </a:ext>
            </a:extLst>
          </p:cNvPr>
          <p:cNvSpPr txBox="1"/>
          <p:nvPr/>
        </p:nvSpPr>
        <p:spPr>
          <a:xfrm>
            <a:off x="6096000" y="1133475"/>
            <a:ext cx="5537200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Opportunity to educate the patient about the impact of abuse</a:t>
            </a:r>
            <a:endParaRPr lang="el-GR" altLang="el-G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altLang="el-G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Ability to provide referrals &amp; support</a:t>
            </a:r>
          </a:p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l-GR" altLang="el-G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Reduces misdiagnosis</a:t>
            </a:r>
            <a:endParaRPr lang="en-GB" altLang="el-G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l-GR" altLang="el-G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Reduces morbidity and mortality due to abuse</a:t>
            </a:r>
          </a:p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l-GR" altLang="el-G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Improves children's lives at home</a:t>
            </a:r>
          </a:p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l-GR" altLang="el-G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hangingPunct="1">
              <a:buClr>
                <a:schemeClr val="accent6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Provides an opportunity to break the family abuse cycle</a:t>
            </a:r>
            <a:endParaRPr lang="el-GR" altLang="el-G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Slide 18α -DV">
            <a:hlinkClick r:id="" action="ppaction://media"/>
            <a:extLst>
              <a:ext uri="{FF2B5EF4-FFF2-40B4-BE49-F238E27FC236}">
                <a16:creationId xmlns:a16="http://schemas.microsoft.com/office/drawing/2014/main" id="{595B3FFB-CF8A-B8F0-01B3-44AEDBA83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9636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7741" y="904875"/>
            <a:ext cx="487363" cy="487363"/>
          </a:xfrm>
          <a:prstGeom prst="rect">
            <a:avLst/>
          </a:prstGeom>
        </p:spPr>
      </p:pic>
      <p:pic>
        <p:nvPicPr>
          <p:cNvPr id="5" name="Slide 18β-DV">
            <a:hlinkClick r:id="" action="ppaction://media"/>
            <a:extLst>
              <a:ext uri="{FF2B5EF4-FFF2-40B4-BE49-F238E27FC236}">
                <a16:creationId xmlns:a16="http://schemas.microsoft.com/office/drawing/2014/main" id="{72B79863-5BD6-932A-4C03-0F7AB9D84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880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9227" y="1701714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86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6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playEvt time="8373" objId="5"/>
        <p14:stopEvt time="8829" objId="4"/>
        <p14:stopEvt time="38125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D21CAE-311E-CEF0-D7FA-EE6EA2FA9974}"/>
              </a:ext>
            </a:extLst>
          </p:cNvPr>
          <p:cNvSpPr txBox="1"/>
          <p:nvPr/>
        </p:nvSpPr>
        <p:spPr>
          <a:xfrm>
            <a:off x="344488" y="1627188"/>
            <a:ext cx="11503025" cy="523875"/>
          </a:xfrm>
          <a:prstGeom prst="rect">
            <a:avLst/>
          </a:prstGeom>
          <a:solidFill>
            <a:srgbClr val="5630A3"/>
          </a:solidFill>
          <a:ln w="1270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Secondary prevention programmes of violence against children </a:t>
            </a:r>
            <a:endParaRPr lang="el-G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179" name="TextBox 4">
            <a:extLst>
              <a:ext uri="{FF2B5EF4-FFF2-40B4-BE49-F238E27FC236}">
                <a16:creationId xmlns:a16="http://schemas.microsoft.com/office/drawing/2014/main" id="{17814CAB-32E6-D3D1-869A-C2111A0B8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2500313"/>
            <a:ext cx="5829300" cy="407987"/>
          </a:xfrm>
          <a:prstGeom prst="rect">
            <a:avLst/>
          </a:prstGeom>
          <a:solidFill>
            <a:srgbClr val="6B46B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l-GR" sz="2000" b="1" dirty="0">
                <a:solidFill>
                  <a:srgbClr val="FFFFFF"/>
                </a:solidFill>
              </a:rPr>
              <a:t>Education Programs for young parents </a:t>
            </a:r>
            <a:endParaRPr lang="el-GR" altLang="el-GR" sz="2000" b="1" dirty="0">
              <a:solidFill>
                <a:srgbClr val="FFFFFF"/>
              </a:solidFill>
            </a:endParaRPr>
          </a:p>
        </p:txBody>
      </p:sp>
      <p:sp>
        <p:nvSpPr>
          <p:cNvPr id="50180" name="TextBox 7">
            <a:extLst>
              <a:ext uri="{FF2B5EF4-FFF2-40B4-BE49-F238E27FC236}">
                <a16:creationId xmlns:a16="http://schemas.microsoft.com/office/drawing/2014/main" id="{D275DBA6-74B2-3BBE-177E-91BAD0849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3036888"/>
            <a:ext cx="7327900" cy="400050"/>
          </a:xfrm>
          <a:prstGeom prst="rect">
            <a:avLst/>
          </a:prstGeom>
          <a:solidFill>
            <a:srgbClr val="846FBD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l-GR" sz="2000" b="1" dirty="0">
                <a:solidFill>
                  <a:srgbClr val="FFFFFF"/>
                </a:solidFill>
              </a:rPr>
              <a:t>Home visiting programs for expecting and new mothers</a:t>
            </a:r>
            <a:endParaRPr lang="el-GR" altLang="el-GR" sz="2000" b="1" dirty="0">
              <a:solidFill>
                <a:srgbClr val="FFFFFF"/>
              </a:solidFill>
            </a:endParaRPr>
          </a:p>
        </p:txBody>
      </p:sp>
      <p:sp>
        <p:nvSpPr>
          <p:cNvPr id="50181" name="TextBox 10">
            <a:extLst>
              <a:ext uri="{FF2B5EF4-FFF2-40B4-BE49-F238E27FC236}">
                <a16:creationId xmlns:a16="http://schemas.microsoft.com/office/drawing/2014/main" id="{81FD3C42-9D23-4D18-329E-A2A32E863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3613150"/>
            <a:ext cx="8839200" cy="400050"/>
          </a:xfrm>
          <a:prstGeom prst="rect">
            <a:avLst/>
          </a:prstGeom>
          <a:solidFill>
            <a:srgbClr val="7A63B4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l-GR" sz="2000" b="1" dirty="0">
                <a:solidFill>
                  <a:srgbClr val="FFFFFF"/>
                </a:solidFill>
              </a:rPr>
              <a:t>Respite care for families that have children with special needs</a:t>
            </a:r>
            <a:endParaRPr lang="el-GR" altLang="el-GR" sz="2000" b="1" dirty="0">
              <a:solidFill>
                <a:srgbClr val="FFFFFF"/>
              </a:solidFill>
            </a:endParaRPr>
          </a:p>
        </p:txBody>
      </p:sp>
      <p:sp>
        <p:nvSpPr>
          <p:cNvPr id="50182" name="TextBox 12">
            <a:extLst>
              <a:ext uri="{FF2B5EF4-FFF2-40B4-BE49-F238E27FC236}">
                <a16:creationId xmlns:a16="http://schemas.microsoft.com/office/drawing/2014/main" id="{17FF174D-BCDA-6C17-6272-E88211607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4135438"/>
            <a:ext cx="6413500" cy="400050"/>
          </a:xfrm>
          <a:prstGeom prst="rect">
            <a:avLst/>
          </a:prstGeom>
          <a:solidFill>
            <a:srgbClr val="7559B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l-GR" sz="2000" b="1" dirty="0">
                <a:solidFill>
                  <a:srgbClr val="FFFFFF"/>
                </a:solidFill>
              </a:rPr>
              <a:t>Support </a:t>
            </a:r>
            <a:r>
              <a:rPr lang="en-US" altLang="el-GR" sz="2000" b="1" dirty="0">
                <a:solidFill>
                  <a:srgbClr val="FFFFFF"/>
                </a:solidFill>
              </a:rPr>
              <a:t>programs for low-income populations</a:t>
            </a:r>
            <a:endParaRPr lang="el-GR" altLang="el-GR" sz="2000" b="1" dirty="0">
              <a:solidFill>
                <a:srgbClr val="FFFFFF"/>
              </a:solidFill>
            </a:endParaRPr>
          </a:p>
        </p:txBody>
      </p:sp>
      <p:sp>
        <p:nvSpPr>
          <p:cNvPr id="50183" name="TextBox 14">
            <a:extLst>
              <a:ext uri="{FF2B5EF4-FFF2-40B4-BE49-F238E27FC236}">
                <a16:creationId xmlns:a16="http://schemas.microsoft.com/office/drawing/2014/main" id="{EA343F9F-EADC-5753-484A-0CA09DDEA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4657725"/>
            <a:ext cx="4457700" cy="400050"/>
          </a:xfrm>
          <a:prstGeom prst="rect">
            <a:avLst/>
          </a:prstGeom>
          <a:solidFill>
            <a:srgbClr val="907FC8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l-GR" sz="2000" b="1" dirty="0">
                <a:solidFill>
                  <a:srgbClr val="FFFFFF"/>
                </a:solidFill>
              </a:rPr>
              <a:t>Caregiver support interventions </a:t>
            </a:r>
            <a:endParaRPr lang="el-GR" altLang="el-GR" sz="2000" b="1" dirty="0">
              <a:solidFill>
                <a:srgbClr val="FFFFFF"/>
              </a:solidFill>
            </a:endParaRPr>
          </a:p>
        </p:txBody>
      </p:sp>
      <p:pic>
        <p:nvPicPr>
          <p:cNvPr id="4" name="Slide 19-DV">
            <a:hlinkClick r:id="" action="ppaction://media"/>
            <a:extLst>
              <a:ext uri="{FF2B5EF4-FFF2-40B4-BE49-F238E27FC236}">
                <a16:creationId xmlns:a16="http://schemas.microsoft.com/office/drawing/2014/main" id="{4E584597-22E2-63DF-37D5-89105E29DF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8200" y="2000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05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0179" grpId="0" animBg="1"/>
      <p:bldP spid="50180" grpId="0" animBg="1"/>
      <p:bldP spid="50181" grpId="0" animBg="1"/>
      <p:bldP spid="50182" grpId="0" animBg="1"/>
      <p:bldP spid="50183" grpId="0" animBg="1"/>
    </p:bldLst>
  </p:timing>
  <p:extLst>
    <p:ext uri="{E180D4A7-C9FB-4DFB-919C-405C955672EB}">
      <p14:showEvtLst xmlns:p14="http://schemas.microsoft.com/office/powerpoint/2010/main">
        <p14:playEvt time="1" objId="2"/>
        <p14:stopEvt time="3955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330A0"/>
            </a:gs>
            <a:gs pos="3999">
              <a:srgbClr val="5330A0"/>
            </a:gs>
            <a:gs pos="30000">
              <a:srgbClr val="5C478D"/>
            </a:gs>
            <a:gs pos="39000">
              <a:srgbClr val="66509A"/>
            </a:gs>
            <a:gs pos="58000">
              <a:srgbClr val="7961B3"/>
            </a:gs>
            <a:gs pos="70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βάλ 5">
            <a:hlinkClick r:id="rId6" action="ppaction://hlinksldjump"/>
            <a:extLst>
              <a:ext uri="{FF2B5EF4-FFF2-40B4-BE49-F238E27FC236}">
                <a16:creationId xmlns:a16="http://schemas.microsoft.com/office/drawing/2014/main" id="{8D6CEAB8-B2CF-FBC6-1A73-35C8DC988003}"/>
              </a:ext>
            </a:extLst>
          </p:cNvPr>
          <p:cNvSpPr/>
          <p:nvPr/>
        </p:nvSpPr>
        <p:spPr>
          <a:xfrm>
            <a:off x="4613275" y="1597025"/>
            <a:ext cx="2976563" cy="3033713"/>
          </a:xfrm>
          <a:prstGeom prst="ellipse">
            <a:avLst/>
          </a:prstGeom>
          <a:solidFill>
            <a:srgbClr val="6A4EA6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Οβάλ 6">
            <a:hlinkClick r:id="rId7" action="ppaction://hlinksldjump"/>
            <a:extLst>
              <a:ext uri="{FF2B5EF4-FFF2-40B4-BE49-F238E27FC236}">
                <a16:creationId xmlns:a16="http://schemas.microsoft.com/office/drawing/2014/main" id="{1C5438B0-DDB8-7452-4E48-8CD5E1F8739E}"/>
              </a:ext>
            </a:extLst>
          </p:cNvPr>
          <p:cNvSpPr/>
          <p:nvPr/>
        </p:nvSpPr>
        <p:spPr>
          <a:xfrm>
            <a:off x="8245475" y="1597025"/>
            <a:ext cx="2976563" cy="3033713"/>
          </a:xfrm>
          <a:prstGeom prst="ellipse">
            <a:avLst/>
          </a:prstGeom>
          <a:solidFill>
            <a:srgbClr val="6A4EA6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BD86E3D3-C79C-C051-DACF-ABD633C9AB5C}"/>
              </a:ext>
            </a:extLst>
          </p:cNvPr>
          <p:cNvGrpSpPr/>
          <p:nvPr/>
        </p:nvGrpSpPr>
        <p:grpSpPr>
          <a:xfrm>
            <a:off x="970385" y="1597527"/>
            <a:ext cx="2976465" cy="3032449"/>
            <a:chOff x="970385" y="1597527"/>
            <a:chExt cx="2976465" cy="3032449"/>
          </a:xfrm>
          <a:solidFill>
            <a:srgbClr val="6A4E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Οβάλ 4">
              <a:hlinkClick r:id="rId8" action="ppaction://hlinksldjump"/>
              <a:extLst>
                <a:ext uri="{FF2B5EF4-FFF2-40B4-BE49-F238E27FC236}">
                  <a16:creationId xmlns:a16="http://schemas.microsoft.com/office/drawing/2014/main" id="{440214EC-9904-1626-4696-8AE3DC1E30C3}"/>
                </a:ext>
              </a:extLst>
            </p:cNvPr>
            <p:cNvSpPr/>
            <p:nvPr/>
          </p:nvSpPr>
          <p:spPr>
            <a:xfrm>
              <a:off x="970385" y="1597527"/>
              <a:ext cx="2976465" cy="3032449"/>
            </a:xfrm>
            <a:prstGeom prst="ellipse">
              <a:avLst/>
            </a:prstGeom>
            <a:grp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F1A0AC-5455-2892-8452-8E98966A7F28}"/>
                </a:ext>
              </a:extLst>
            </p:cNvPr>
            <p:cNvSpPr txBox="1"/>
            <p:nvPr/>
          </p:nvSpPr>
          <p:spPr>
            <a:xfrm>
              <a:off x="1212982" y="2598287"/>
              <a:ext cx="2491273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b="1" dirty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Primary Prevention </a:t>
              </a:r>
              <a:endParaRPr lang="el-GR" sz="32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D2376EE-FDB6-1BAA-F07F-93C70E313753}"/>
              </a:ext>
            </a:extLst>
          </p:cNvPr>
          <p:cNvSpPr txBox="1"/>
          <p:nvPr/>
        </p:nvSpPr>
        <p:spPr>
          <a:xfrm>
            <a:off x="4849813" y="2598738"/>
            <a:ext cx="2492375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Secondary Prevention </a:t>
            </a:r>
            <a:endParaRPr lang="el-GR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7EB75-9139-6D6A-9F39-91F3A1890153}"/>
              </a:ext>
            </a:extLst>
          </p:cNvPr>
          <p:cNvSpPr txBox="1"/>
          <p:nvPr/>
        </p:nvSpPr>
        <p:spPr>
          <a:xfrm>
            <a:off x="8488363" y="2574925"/>
            <a:ext cx="2490787" cy="107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Tertiary Prevention </a:t>
            </a:r>
            <a:endParaRPr lang="el-GR" sz="32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Slide 2-DV (NEW)">
            <a:hlinkClick r:id="" action="ppaction://media"/>
            <a:extLst>
              <a:ext uri="{FF2B5EF4-FFF2-40B4-BE49-F238E27FC236}">
                <a16:creationId xmlns:a16="http://schemas.microsoft.com/office/drawing/2014/main" id="{67028DBC-0A11-55EC-910B-7E23CDFAEE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3002" y="23031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57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0" objId="3"/>
        <p14:stopEvt time="54915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3F8F48-B43E-69B3-2369-ABD5A11575C1}"/>
              </a:ext>
            </a:extLst>
          </p:cNvPr>
          <p:cNvSpPr txBox="1"/>
          <p:nvPr/>
        </p:nvSpPr>
        <p:spPr>
          <a:xfrm>
            <a:off x="1784350" y="2706688"/>
            <a:ext cx="89757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Tertiary </a:t>
            </a:r>
            <a:r>
              <a:rPr lang="en-US" sz="54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Prevention </a:t>
            </a:r>
            <a:endParaRPr lang="el-GR" sz="5400" b="1" spc="-15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Slide 20-DV">
            <a:hlinkClick r:id="" action="ppaction://media"/>
            <a:extLst>
              <a:ext uri="{FF2B5EF4-FFF2-40B4-BE49-F238E27FC236}">
                <a16:creationId xmlns:a16="http://schemas.microsoft.com/office/drawing/2014/main" id="{9D39207F-B033-DB6D-2438-F91FA67BE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4400" y="2000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32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2371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EB1EB8-C112-6898-3998-AEE8D2FA8FAB}"/>
              </a:ext>
            </a:extLst>
          </p:cNvPr>
          <p:cNvSpPr txBox="1"/>
          <p:nvPr/>
        </p:nvSpPr>
        <p:spPr>
          <a:xfrm>
            <a:off x="2786063" y="706438"/>
            <a:ext cx="6619875" cy="646112"/>
          </a:xfrm>
          <a:prstGeom prst="rect">
            <a:avLst/>
          </a:prstGeom>
          <a:solidFill>
            <a:srgbClr val="5330A0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Tertiary </a:t>
            </a:r>
            <a:r>
              <a:rPr lang="en-US" sz="36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Prevention</a:t>
            </a:r>
            <a:endParaRPr lang="el-GR" sz="3600" b="1" spc="-15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C46F19E3-BC51-7239-0F18-6E20FACF9588}"/>
              </a:ext>
            </a:extLst>
          </p:cNvPr>
          <p:cNvCxnSpPr>
            <a:cxnSpLocks/>
          </p:cNvCxnSpPr>
          <p:nvPr/>
        </p:nvCxnSpPr>
        <p:spPr>
          <a:xfrm flipH="1">
            <a:off x="3843338" y="3051175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0EB4463F-D695-9DB2-F4C7-5A8BFABD97EA}"/>
              </a:ext>
            </a:extLst>
          </p:cNvPr>
          <p:cNvCxnSpPr>
            <a:cxnSpLocks/>
          </p:cNvCxnSpPr>
          <p:nvPr/>
        </p:nvCxnSpPr>
        <p:spPr>
          <a:xfrm flipV="1">
            <a:off x="3843338" y="2532063"/>
            <a:ext cx="0" cy="11049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CB4DFD93-5DD8-7638-1176-ED5A3F5FC2E7}"/>
              </a:ext>
            </a:extLst>
          </p:cNvPr>
          <p:cNvCxnSpPr>
            <a:cxnSpLocks/>
          </p:cNvCxnSpPr>
          <p:nvPr/>
        </p:nvCxnSpPr>
        <p:spPr>
          <a:xfrm flipH="1">
            <a:off x="3230563" y="2532063"/>
            <a:ext cx="6127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0D1D5968-91D8-2B9F-E5A3-644024274BA6}"/>
              </a:ext>
            </a:extLst>
          </p:cNvPr>
          <p:cNvCxnSpPr>
            <a:cxnSpLocks/>
          </p:cNvCxnSpPr>
          <p:nvPr/>
        </p:nvCxnSpPr>
        <p:spPr>
          <a:xfrm flipH="1">
            <a:off x="3230563" y="3636963"/>
            <a:ext cx="6127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9" name="TextBox 13">
            <a:extLst>
              <a:ext uri="{FF2B5EF4-FFF2-40B4-BE49-F238E27FC236}">
                <a16:creationId xmlns:a16="http://schemas.microsoft.com/office/drawing/2014/main" id="{2A7F386C-A494-7A97-1970-821FD8068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301875"/>
            <a:ext cx="1935163" cy="46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2400" b="1">
                <a:solidFill>
                  <a:schemeClr val="bg1"/>
                </a:solidFill>
              </a:rPr>
              <a:t>Survivors</a:t>
            </a:r>
            <a:endParaRPr lang="el-GR" altLang="el-GR" sz="2400" b="1">
              <a:solidFill>
                <a:schemeClr val="bg1"/>
              </a:solidFill>
            </a:endParaRPr>
          </a:p>
        </p:txBody>
      </p:sp>
      <p:sp>
        <p:nvSpPr>
          <p:cNvPr id="54280" name="TextBox 14">
            <a:extLst>
              <a:ext uri="{FF2B5EF4-FFF2-40B4-BE49-F238E27FC236}">
                <a16:creationId xmlns:a16="http://schemas.microsoft.com/office/drawing/2014/main" id="{6252DCF8-9F03-923E-E0A9-4B5C873FA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390900"/>
            <a:ext cx="2247900" cy="46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chemeClr val="bg1"/>
                </a:solidFill>
              </a:rPr>
              <a:t>Perpetrators</a:t>
            </a:r>
            <a:r>
              <a:rPr lang="en-US" altLang="el-GR" sz="2400"/>
              <a:t> </a:t>
            </a:r>
            <a:endParaRPr lang="el-GR" altLang="el-GR" sz="2400" b="1">
              <a:solidFill>
                <a:schemeClr val="bg1"/>
              </a:solidFill>
            </a:endParaRPr>
          </a:p>
        </p:txBody>
      </p: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B26822AF-B2F7-CA4C-E505-7C1654EF92EB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6096000" y="1352550"/>
            <a:ext cx="0" cy="14366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9C6C79-5E5E-0D32-A49C-34468B500C98}"/>
              </a:ext>
            </a:extLst>
          </p:cNvPr>
          <p:cNvSpPr txBox="1"/>
          <p:nvPr/>
        </p:nvSpPr>
        <p:spPr bwMode="auto">
          <a:xfrm>
            <a:off x="4757738" y="2789238"/>
            <a:ext cx="2676525" cy="522287"/>
          </a:xfrm>
          <a:prstGeom prst="rect">
            <a:avLst/>
          </a:prstGeom>
          <a:solidFill>
            <a:srgbClr val="5F31AB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services</a:t>
            </a:r>
            <a:r>
              <a:rPr lang="en-GB" sz="2800" b="1" u="sng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l-GR" sz="2800" b="1" u="sng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Αριστερό άγκιστρο 22">
            <a:extLst>
              <a:ext uri="{FF2B5EF4-FFF2-40B4-BE49-F238E27FC236}">
                <a16:creationId xmlns:a16="http://schemas.microsoft.com/office/drawing/2014/main" id="{E778C219-77EE-72F0-DD97-9CE75362BDD3}"/>
              </a:ext>
            </a:extLst>
          </p:cNvPr>
          <p:cNvSpPr/>
          <p:nvPr/>
        </p:nvSpPr>
        <p:spPr>
          <a:xfrm>
            <a:off x="7589838" y="1646238"/>
            <a:ext cx="1289050" cy="3005137"/>
          </a:xfrm>
          <a:prstGeom prst="lef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BA1702-BC1E-429B-8A53-1B4E2FA345BA}"/>
              </a:ext>
            </a:extLst>
          </p:cNvPr>
          <p:cNvSpPr txBox="1"/>
          <p:nvPr/>
        </p:nvSpPr>
        <p:spPr>
          <a:xfrm>
            <a:off x="8234363" y="2179638"/>
            <a:ext cx="3729037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Timely </a:t>
            </a:r>
            <a:r>
              <a:rPr lang="el-G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Appropriate services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Monitoring </a:t>
            </a:r>
            <a:endParaRPr lang="el-GR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Slide 21-DV">
            <a:hlinkClick r:id="" action="ppaction://media"/>
            <a:extLst>
              <a:ext uri="{FF2B5EF4-FFF2-40B4-BE49-F238E27FC236}">
                <a16:creationId xmlns:a16="http://schemas.microsoft.com/office/drawing/2014/main" id="{01277A16-3BE1-4F95-6E63-020D420043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8200" y="209551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16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4279" grpId="0" animBg="1"/>
      <p:bldP spid="54280" grpId="0" animBg="1"/>
      <p:bldP spid="4" grpId="0" animBg="1"/>
      <p:bldP spid="23" grpId="0" animBg="1"/>
    </p:bldLst>
  </p:timing>
  <p:extLst>
    <p:ext uri="{E180D4A7-C9FB-4DFB-919C-405C955672EB}">
      <p14:showEvtLst xmlns:p14="http://schemas.microsoft.com/office/powerpoint/2010/main">
        <p14:playEvt time="1" objId="2"/>
        <p14:stopEvt time="19698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03BB503-B2B4-DF93-8CB2-FC264366FDCA}"/>
              </a:ext>
            </a:extLst>
          </p:cNvPr>
          <p:cNvSpPr/>
          <p:nvPr/>
        </p:nvSpPr>
        <p:spPr>
          <a:xfrm>
            <a:off x="3052763" y="584200"/>
            <a:ext cx="6086475" cy="820738"/>
          </a:xfrm>
          <a:prstGeom prst="rect">
            <a:avLst/>
          </a:prstGeom>
          <a:solidFill>
            <a:srgbClr val="5330A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Tertiary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Prevention Goals </a:t>
            </a:r>
            <a:endParaRPr lang="el-GR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Αριστερό άγκιστρο 2">
            <a:extLst>
              <a:ext uri="{FF2B5EF4-FFF2-40B4-BE49-F238E27FC236}">
                <a16:creationId xmlns:a16="http://schemas.microsoft.com/office/drawing/2014/main" id="{8B253036-1B55-7B72-ED4F-F0D28371AECB}"/>
              </a:ext>
            </a:extLst>
          </p:cNvPr>
          <p:cNvSpPr/>
          <p:nvPr/>
        </p:nvSpPr>
        <p:spPr>
          <a:xfrm>
            <a:off x="2341563" y="346075"/>
            <a:ext cx="539750" cy="4710113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57EF3F36-609C-F5F3-07FA-CD8D71E8EF9E}"/>
              </a:ext>
            </a:extLst>
          </p:cNvPr>
          <p:cNvCxnSpPr>
            <a:cxnSpLocks/>
          </p:cNvCxnSpPr>
          <p:nvPr/>
        </p:nvCxnSpPr>
        <p:spPr>
          <a:xfrm flipH="1">
            <a:off x="6096000" y="3149600"/>
            <a:ext cx="0" cy="96678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325" name="Ομάδα 6">
            <a:extLst>
              <a:ext uri="{FF2B5EF4-FFF2-40B4-BE49-F238E27FC236}">
                <a16:creationId xmlns:a16="http://schemas.microsoft.com/office/drawing/2014/main" id="{C8C31691-735D-E5C0-7A1D-67FD28949B59}"/>
              </a:ext>
            </a:extLst>
          </p:cNvPr>
          <p:cNvGrpSpPr>
            <a:grpSpLocks/>
          </p:cNvGrpSpPr>
          <p:nvPr/>
        </p:nvGrpSpPr>
        <p:grpSpPr bwMode="auto">
          <a:xfrm>
            <a:off x="155971" y="1644258"/>
            <a:ext cx="2300288" cy="2295525"/>
            <a:chOff x="41563" y="1735014"/>
            <a:chExt cx="2299855" cy="229563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6331" name="Γραφικό 4">
              <a:extLst>
                <a:ext uri="{FF2B5EF4-FFF2-40B4-BE49-F238E27FC236}">
                  <a16:creationId xmlns:a16="http://schemas.microsoft.com/office/drawing/2014/main" id="{DCC31B03-E01B-2C90-CBF2-638EE48F5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6203" t="958" r="46367" b="65874"/>
            <a:stretch>
              <a:fillRect/>
            </a:stretch>
          </p:blipFill>
          <p:spPr bwMode="auto">
            <a:xfrm>
              <a:off x="41563" y="1735014"/>
              <a:ext cx="2299855" cy="2274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91274E-D5E1-62C0-E848-095971C8FCDA}"/>
                </a:ext>
              </a:extLst>
            </p:cNvPr>
            <p:cNvSpPr txBox="1"/>
            <p:nvPr/>
          </p:nvSpPr>
          <p:spPr bwMode="auto">
            <a:xfrm>
              <a:off x="344719" y="3630581"/>
              <a:ext cx="1693543" cy="4000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Family</a:t>
              </a:r>
              <a:endParaRPr lang="el-GR" sz="2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3C041CA8-B94F-28E1-5A2C-5D888F1951CF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6096000" y="1404938"/>
            <a:ext cx="0" cy="9667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F8943221-CCFA-B161-FEA6-BF714F04E660}"/>
              </a:ext>
            </a:extLst>
          </p:cNvPr>
          <p:cNvGrpSpPr/>
          <p:nvPr/>
        </p:nvGrpSpPr>
        <p:grpSpPr>
          <a:xfrm>
            <a:off x="4025104" y="2280351"/>
            <a:ext cx="4141786" cy="1023342"/>
            <a:chOff x="4025104" y="2280351"/>
            <a:chExt cx="4141786" cy="10233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0" name="Ομάδα 9">
              <a:extLst>
                <a:ext uri="{FF2B5EF4-FFF2-40B4-BE49-F238E27FC236}">
                  <a16:creationId xmlns:a16="http://schemas.microsoft.com/office/drawing/2014/main" id="{2E5DF627-339F-F389-B54E-F1698B63E2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5104" y="2280351"/>
              <a:ext cx="4141786" cy="1023342"/>
              <a:chOff x="6818305" y="3239109"/>
              <a:chExt cx="4141794" cy="708493"/>
            </a:xfrm>
          </p:grpSpPr>
          <p:sp>
            <p:nvSpPr>
              <p:cNvPr id="11" name="Ορθογώνιο 10">
                <a:extLst>
                  <a:ext uri="{FF2B5EF4-FFF2-40B4-BE49-F238E27FC236}">
                    <a16:creationId xmlns:a16="http://schemas.microsoft.com/office/drawing/2014/main" id="{291EEB50-22B7-E8F5-B582-8B0297F7DEE4}"/>
                  </a:ext>
                </a:extLst>
              </p:cNvPr>
              <p:cNvSpPr/>
              <p:nvPr/>
            </p:nvSpPr>
            <p:spPr>
              <a:xfrm>
                <a:off x="6818305" y="3239109"/>
                <a:ext cx="4141794" cy="708493"/>
              </a:xfrm>
              <a:prstGeom prst="rect">
                <a:avLst/>
              </a:prstGeom>
              <a:solidFill>
                <a:srgbClr val="856DB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" name="TextBox 17">
                <a:extLst>
                  <a:ext uri="{FF2B5EF4-FFF2-40B4-BE49-F238E27FC236}">
                    <a16:creationId xmlns:a16="http://schemas.microsoft.com/office/drawing/2014/main" id="{26115F4B-9D17-AA43-1E63-5F4D2A9049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78896" y="3271416"/>
                <a:ext cx="3200203" cy="2770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l-GR" altLang="el-GR" sz="2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FF4054-09A3-11FD-9196-4FCD6D5911BA}"/>
                </a:ext>
              </a:extLst>
            </p:cNvPr>
            <p:cNvSpPr txBox="1"/>
            <p:nvPr/>
          </p:nvSpPr>
          <p:spPr>
            <a:xfrm>
              <a:off x="4025104" y="2376523"/>
              <a:ext cx="4141786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Reduce the negative consequences </a:t>
              </a:r>
              <a:endParaRPr 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9EF128F8-D34E-6EB9-9037-AFBD7D2508EA}"/>
              </a:ext>
            </a:extLst>
          </p:cNvPr>
          <p:cNvGrpSpPr/>
          <p:nvPr/>
        </p:nvGrpSpPr>
        <p:grpSpPr>
          <a:xfrm>
            <a:off x="4204491" y="4116388"/>
            <a:ext cx="3908425" cy="777875"/>
            <a:chOff x="4204491" y="4116388"/>
            <a:chExt cx="3908425" cy="777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Ορθογώνιο 21">
              <a:extLst>
                <a:ext uri="{FF2B5EF4-FFF2-40B4-BE49-F238E27FC236}">
                  <a16:creationId xmlns:a16="http://schemas.microsoft.com/office/drawing/2014/main" id="{B8C718B3-A78C-CE36-5845-8A653DAF4662}"/>
                </a:ext>
              </a:extLst>
            </p:cNvPr>
            <p:cNvSpPr/>
            <p:nvPr/>
          </p:nvSpPr>
          <p:spPr>
            <a:xfrm>
              <a:off x="4204491" y="4116388"/>
              <a:ext cx="3783012" cy="777875"/>
            </a:xfrm>
            <a:prstGeom prst="rect">
              <a:avLst/>
            </a:prstGeom>
            <a:solidFill>
              <a:srgbClr val="998BD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1FF66D-50BA-8139-91A6-5A1D6654344A}"/>
                </a:ext>
              </a:extLst>
            </p:cNvPr>
            <p:cNvSpPr txBox="1"/>
            <p:nvPr/>
          </p:nvSpPr>
          <p:spPr>
            <a:xfrm>
              <a:off x="4204491" y="4300338"/>
              <a:ext cx="3908425" cy="4616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Prevent recurrence</a:t>
              </a:r>
              <a:endParaRPr lang="el-GR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Slide 22-DV">
            <a:hlinkClick r:id="" action="ppaction://media"/>
            <a:extLst>
              <a:ext uri="{FF2B5EF4-FFF2-40B4-BE49-F238E27FC236}">
                <a16:creationId xmlns:a16="http://schemas.microsoft.com/office/drawing/2014/main" id="{D66F1A08-A15F-099C-4D04-1E72237A31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1225" y="102393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50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  <p:extLst>
    <p:ext uri="{E180D4A7-C9FB-4DFB-919C-405C955672EB}">
      <p14:showEvtLst xmlns:p14="http://schemas.microsoft.com/office/powerpoint/2010/main">
        <p14:playEvt time="0" objId="4"/>
        <p14:stopEvt time="11454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>
            <a:extLst>
              <a:ext uri="{FF2B5EF4-FFF2-40B4-BE49-F238E27FC236}">
                <a16:creationId xmlns:a16="http://schemas.microsoft.com/office/drawing/2014/main" id="{3601559C-1576-1EF8-93CF-3A512829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865313"/>
            <a:ext cx="457200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l-G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L</a:t>
            </a:r>
            <a:endParaRPr lang="el-GR" altLang="el-GR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  <p:sp>
        <p:nvSpPr>
          <p:cNvPr id="58371" name="TextBox 18">
            <a:extLst>
              <a:ext uri="{FF2B5EF4-FFF2-40B4-BE49-F238E27FC236}">
                <a16:creationId xmlns:a16="http://schemas.microsoft.com/office/drawing/2014/main" id="{48171C35-82F4-E9C2-9880-309423BD1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0" y="1865313"/>
            <a:ext cx="457200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l-G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I</a:t>
            </a:r>
            <a:endParaRPr lang="el-GR" altLang="el-GR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  <p:sp>
        <p:nvSpPr>
          <p:cNvPr id="58372" name="TextBox 19">
            <a:extLst>
              <a:ext uri="{FF2B5EF4-FFF2-40B4-BE49-F238E27FC236}">
                <a16:creationId xmlns:a16="http://schemas.microsoft.com/office/drawing/2014/main" id="{4EEF5ED7-5E72-3662-7DE5-F543605F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475" y="1876425"/>
            <a:ext cx="457200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l-G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V</a:t>
            </a:r>
            <a:endParaRPr lang="el-GR" altLang="el-GR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  <p:sp>
        <p:nvSpPr>
          <p:cNvPr id="58373" name="TextBox 20">
            <a:extLst>
              <a:ext uri="{FF2B5EF4-FFF2-40B4-BE49-F238E27FC236}">
                <a16:creationId xmlns:a16="http://schemas.microsoft.com/office/drawing/2014/main" id="{A1A31646-005D-8246-1B37-6529BF431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1865313"/>
            <a:ext cx="457200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l-G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E</a:t>
            </a:r>
            <a:endParaRPr lang="el-GR" altLang="el-GR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  <p:sp>
        <p:nvSpPr>
          <p:cNvPr id="58374" name="TextBox 21">
            <a:extLst>
              <a:ext uri="{FF2B5EF4-FFF2-40B4-BE49-F238E27FC236}">
                <a16:creationId xmlns:a16="http://schemas.microsoft.com/office/drawing/2014/main" id="{B94CE325-F0F1-A8FC-5741-A6CEC3921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25" y="1865313"/>
            <a:ext cx="457200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l-G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S</a:t>
            </a:r>
            <a:endParaRPr lang="el-GR" altLang="el-GR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C12601-5CA1-4FAC-D5AD-2556E175415B}"/>
              </a:ext>
            </a:extLst>
          </p:cNvPr>
          <p:cNvSpPr txBox="1"/>
          <p:nvPr/>
        </p:nvSpPr>
        <p:spPr>
          <a:xfrm>
            <a:off x="4832350" y="700088"/>
            <a:ext cx="6362700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 closely, with empathy and no judgement 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Inquire about victim’s needs and concerns</a:t>
            </a: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Validate victim’s experiences</a:t>
            </a:r>
            <a:endParaRPr lang="el-GR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 their safety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the victim to connect with additional services</a:t>
            </a:r>
          </a:p>
        </p:txBody>
      </p:sp>
      <p:pic>
        <p:nvPicPr>
          <p:cNvPr id="3" name="Slide 23-DV">
            <a:hlinkClick r:id="" action="ppaction://media"/>
            <a:extLst>
              <a:ext uri="{FF2B5EF4-FFF2-40B4-BE49-F238E27FC236}">
                <a16:creationId xmlns:a16="http://schemas.microsoft.com/office/drawing/2014/main" id="{9AA35A1C-08C5-42D1-6C77-3684DBB6C5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2025" y="2127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49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8370" grpId="1"/>
      <p:bldP spid="58370" grpId="2"/>
      <p:bldP spid="58371" grpId="1"/>
      <p:bldP spid="58371" grpId="2"/>
      <p:bldP spid="58372" grpId="1"/>
      <p:bldP spid="58372" grpId="2"/>
      <p:bldP spid="58373" grpId="1"/>
      <p:bldP spid="58373" grpId="2"/>
      <p:bldP spid="58374" grpId="1"/>
      <p:bldP spid="58374" grpId="2"/>
    </p:bldLst>
  </p:timing>
  <p:extLst>
    <p:ext uri="{E180D4A7-C9FB-4DFB-919C-405C955672EB}">
      <p14:showEvtLst xmlns:p14="http://schemas.microsoft.com/office/powerpoint/2010/main">
        <p14:playEvt time="1" objId="2"/>
        <p14:stopEvt time="34025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Γραφικό 2">
            <a:extLst>
              <a:ext uri="{FF2B5EF4-FFF2-40B4-BE49-F238E27FC236}">
                <a16:creationId xmlns:a16="http://schemas.microsoft.com/office/drawing/2014/main" id="{42EC61AB-E808-8092-A3E7-AA6EF8B09F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82" t="-10811" b="24181"/>
          <a:stretch/>
        </p:blipFill>
        <p:spPr>
          <a:xfrm>
            <a:off x="111125" y="1717675"/>
            <a:ext cx="3619500" cy="387826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0419" name="TextBox 8">
            <a:extLst>
              <a:ext uri="{FF2B5EF4-FFF2-40B4-BE49-F238E27FC236}">
                <a16:creationId xmlns:a16="http://schemas.microsoft.com/office/drawing/2014/main" id="{EC0F7090-18EB-70E4-1740-FACA9EDBE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738188"/>
            <a:ext cx="11684000" cy="523875"/>
          </a:xfrm>
          <a:prstGeom prst="rect">
            <a:avLst/>
          </a:prstGeom>
          <a:solidFill>
            <a:srgbClr val="5330A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l-GR" sz="2400" b="1" dirty="0">
                <a:solidFill>
                  <a:schemeClr val="bg1"/>
                </a:solidFill>
              </a:rPr>
              <a:t> </a:t>
            </a:r>
            <a:r>
              <a:rPr lang="en-GB" altLang="el-GR" b="1" dirty="0">
                <a:solidFill>
                  <a:schemeClr val="bg1"/>
                </a:solidFill>
              </a:rPr>
              <a:t>Response of professionals in potential domestic violence cases</a:t>
            </a:r>
            <a:endParaRPr lang="el-GR" altLang="el-GR" sz="2400" b="1" dirty="0">
              <a:solidFill>
                <a:schemeClr val="bg1"/>
              </a:solidFill>
            </a:endParaRPr>
          </a:p>
        </p:txBody>
      </p:sp>
      <p:sp>
        <p:nvSpPr>
          <p:cNvPr id="60420" name="TextBox 11">
            <a:extLst>
              <a:ext uri="{FF2B5EF4-FFF2-40B4-BE49-F238E27FC236}">
                <a16:creationId xmlns:a16="http://schemas.microsoft.com/office/drawing/2014/main" id="{83841975-B2F7-5361-4B1E-4EC0F833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325" y="1625600"/>
            <a:ext cx="4483100" cy="35829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+mj-lt"/>
              <a:buAutoNum type="arabicPeriod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Safe environment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+mj-lt"/>
              <a:buAutoNum type="arabicPeriod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Identify injuries &amp; other health problems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Treatment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Identify domestic violence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Diagnosis of domestic violence</a:t>
            </a:r>
            <a:endParaRPr lang="el-GR" altLang="el-GR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/>
              <a:defRPr/>
            </a:pPr>
            <a:r>
              <a:rPr lang="en-GB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Reassurance of the victim</a:t>
            </a:r>
            <a:endParaRPr lang="el-GR" altLang="el-GR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/>
              <a:defRPr/>
            </a:pPr>
            <a:r>
              <a:rPr lang="en-GB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Evaluate your emotional state</a:t>
            </a:r>
            <a:endParaRPr lang="el-GR" altLang="el-GR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0421" name="TextBox 11">
            <a:extLst>
              <a:ext uri="{FF2B5EF4-FFF2-40B4-BE49-F238E27FC236}">
                <a16:creationId xmlns:a16="http://schemas.microsoft.com/office/drawing/2014/main" id="{47748EC0-1A9F-D1AF-D8B9-15EFE117E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425" y="1625600"/>
            <a:ext cx="4483100" cy="36306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 startAt="8"/>
              <a:defRPr/>
            </a:pPr>
            <a:r>
              <a:rPr lang="en-GB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Take history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 startAt="8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Determine the risks and assess safety options</a:t>
            </a:r>
            <a:endParaRPr lang="en-GB" altLang="el-GR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 startAt="8"/>
              <a:defRPr/>
            </a:pPr>
            <a:r>
              <a:rPr lang="en-GB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Inform the victim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 startAt="8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Determine if legal intervention is needed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 startAt="8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Develop a follow-up plan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>
                  <a:lumMod val="40000"/>
                  <a:lumOff val="60000"/>
                </a:schemeClr>
              </a:buClr>
              <a:buFont typeface="Calibri Light" panose="020F0302020204030204" pitchFamily="34" charset="0"/>
              <a:buAutoNum type="arabicPeriod" startAt="8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Offer shelter options, legal services, counseling, and facilitate such referral</a:t>
            </a:r>
            <a:r>
              <a:rPr lang="en-GB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el-GR" altLang="el-GR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Slide 24-DV">
            <a:hlinkClick r:id="" action="ppaction://media"/>
            <a:extLst>
              <a:ext uri="{FF2B5EF4-FFF2-40B4-BE49-F238E27FC236}">
                <a16:creationId xmlns:a16="http://schemas.microsoft.com/office/drawing/2014/main" id="{DF394C5B-299D-1BD4-30F8-88D33703EF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4725" y="2762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19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60886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Γραφικό 2">
            <a:extLst>
              <a:ext uri="{FF2B5EF4-FFF2-40B4-BE49-F238E27FC236}">
                <a16:creationId xmlns:a16="http://schemas.microsoft.com/office/drawing/2014/main" id="{30A0AF16-A02E-228B-1D49-2C0574549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200" y="1090613"/>
            <a:ext cx="3271838" cy="3271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2467" name="Ομάδα 10">
            <a:extLst>
              <a:ext uri="{FF2B5EF4-FFF2-40B4-BE49-F238E27FC236}">
                <a16:creationId xmlns:a16="http://schemas.microsoft.com/office/drawing/2014/main" id="{0BB28A3E-BDF2-99E5-593C-F9F77F08A348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1521063"/>
            <a:ext cx="3792538" cy="3130550"/>
            <a:chOff x="6095999" y="768722"/>
            <a:chExt cx="3792071" cy="31309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6" name="Φυσαλίδα ομιλίας: Ορθογώνιο 5">
              <a:extLst>
                <a:ext uri="{FF2B5EF4-FFF2-40B4-BE49-F238E27FC236}">
                  <a16:creationId xmlns:a16="http://schemas.microsoft.com/office/drawing/2014/main" id="{F697A716-F02D-E873-AEB0-AD14FCB0ED20}"/>
                </a:ext>
              </a:extLst>
            </p:cNvPr>
            <p:cNvSpPr/>
            <p:nvPr/>
          </p:nvSpPr>
          <p:spPr>
            <a:xfrm rot="5400000">
              <a:off x="6426572" y="438149"/>
              <a:ext cx="3130925" cy="3792071"/>
            </a:xfrm>
            <a:prstGeom prst="wedgeRectCallout">
              <a:avLst/>
            </a:prstGeom>
            <a:solidFill>
              <a:srgbClr val="5530A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2470" name="TextBox 13">
              <a:extLst>
                <a:ext uri="{FF2B5EF4-FFF2-40B4-BE49-F238E27FC236}">
                  <a16:creationId xmlns:a16="http://schemas.microsoft.com/office/drawing/2014/main" id="{10F7F8C9-A099-0735-72B2-DD4BAA14A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7230" y="1620367"/>
              <a:ext cx="3369609" cy="70788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altLang="el-GR" sz="2000" b="1" dirty="0">
                  <a:solidFill>
                    <a:schemeClr val="bg1"/>
                  </a:solidFill>
                  <a:ea typeface="Open Sans" panose="020B0606030504020204" pitchFamily="34" charset="0"/>
                </a:rPr>
                <a:t>The laws in force and the responsibilities </a:t>
              </a:r>
              <a:endParaRPr lang="el-GR" altLang="el-GR" sz="2000" dirty="0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  <p:sp>
          <p:nvSpPr>
            <p:cNvPr id="62471" name="TextBox 15">
              <a:extLst>
                <a:ext uri="{FF2B5EF4-FFF2-40B4-BE49-F238E27FC236}">
                  <a16:creationId xmlns:a16="http://schemas.microsoft.com/office/drawing/2014/main" id="{18667770-5EB9-16D1-A2AF-268F9B4615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7230" y="2718945"/>
              <a:ext cx="3051361" cy="40015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GB" altLang="el-GR" sz="2000" b="1" dirty="0">
                  <a:solidFill>
                    <a:schemeClr val="bg1"/>
                  </a:solidFill>
                  <a:ea typeface="Open Sans" panose="020B0606030504020204" pitchFamily="34" charset="0"/>
                </a:rPr>
                <a:t>Competent services</a:t>
              </a:r>
              <a:endParaRPr lang="el-GR" altLang="el-GR" sz="2000" b="1" dirty="0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</p:grpSp>
      <p:pic>
        <p:nvPicPr>
          <p:cNvPr id="4" name="Slide 25-DV">
            <a:hlinkClick r:id="" action="ppaction://media"/>
            <a:extLst>
              <a:ext uri="{FF2B5EF4-FFF2-40B4-BE49-F238E27FC236}">
                <a16:creationId xmlns:a16="http://schemas.microsoft.com/office/drawing/2014/main" id="{B6EEBD22-70D3-83D4-9A69-722A2A1C2B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9000" y="19050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75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6489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8">
            <a:extLst>
              <a:ext uri="{FF2B5EF4-FFF2-40B4-BE49-F238E27FC236}">
                <a16:creationId xmlns:a16="http://schemas.microsoft.com/office/drawing/2014/main" id="{DB8DF5F7-2954-FD23-AD36-2E44E896A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138" y="2506663"/>
            <a:ext cx="8975725" cy="922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l-GR" sz="5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NGO’s </a:t>
            </a:r>
            <a:r>
              <a:rPr lang="en-GB" altLang="el-GR" sz="5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&amp;</a:t>
            </a:r>
            <a:r>
              <a:rPr lang="el-GR" altLang="el-GR" sz="5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l-GR" sz="5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Media</a:t>
            </a:r>
            <a:endParaRPr lang="el-GR" altLang="el-GR" sz="5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Slide 26-DV">
            <a:hlinkClick r:id="" action="ppaction://media"/>
            <a:extLst>
              <a:ext uri="{FF2B5EF4-FFF2-40B4-BE49-F238E27FC236}">
                <a16:creationId xmlns:a16="http://schemas.microsoft.com/office/drawing/2014/main" id="{C06084AD-B6E3-3E57-6D0E-6AB4010996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42800" y="1492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2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1579" objId="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C0DD672-1CF4-63EA-3EB3-B502BA0F4583}"/>
              </a:ext>
            </a:extLst>
          </p:cNvPr>
          <p:cNvSpPr txBox="1"/>
          <p:nvPr/>
        </p:nvSpPr>
        <p:spPr>
          <a:xfrm>
            <a:off x="7092950" y="1960563"/>
            <a:ext cx="4513263" cy="769937"/>
          </a:xfrm>
          <a:prstGeom prst="rect">
            <a:avLst/>
          </a:prstGeom>
          <a:solidFill>
            <a:srgbClr val="785FB3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&amp; Family well-being programs </a:t>
            </a:r>
            <a:endParaRPr lang="el-GR" sz="2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BAD9B-FA23-E9E8-0D2B-D64DDF2D0478}"/>
              </a:ext>
            </a:extLst>
          </p:cNvPr>
          <p:cNvSpPr txBox="1"/>
          <p:nvPr/>
        </p:nvSpPr>
        <p:spPr>
          <a:xfrm>
            <a:off x="585788" y="2135188"/>
            <a:ext cx="4513262" cy="431800"/>
          </a:xfrm>
          <a:prstGeom prst="rect">
            <a:avLst/>
          </a:prstGeom>
          <a:solidFill>
            <a:srgbClr val="673DAE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health care approach</a:t>
            </a:r>
            <a:endParaRPr lang="el-GR" sz="2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20806-C23A-D63A-B864-5181DF4444C1}"/>
              </a:ext>
            </a:extLst>
          </p:cNvPr>
          <p:cNvSpPr txBox="1"/>
          <p:nvPr/>
        </p:nvSpPr>
        <p:spPr>
          <a:xfrm>
            <a:off x="3327400" y="1101725"/>
            <a:ext cx="5535613" cy="522288"/>
          </a:xfrm>
          <a:prstGeom prst="rect">
            <a:avLst/>
          </a:prstGeom>
          <a:solidFill>
            <a:srgbClr val="5330A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Role of NGO's</a:t>
            </a:r>
            <a:endParaRPr lang="el-GR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566" name="TextBox 60442">
            <a:extLst>
              <a:ext uri="{FF2B5EF4-FFF2-40B4-BE49-F238E27FC236}">
                <a16:creationId xmlns:a16="http://schemas.microsoft.com/office/drawing/2014/main" id="{48B4AA55-B145-ECA4-1121-CF87B3E00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3" y="3171825"/>
            <a:ext cx="9104312" cy="1890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Collect Information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Provide guidance &amp; awareness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Help Lines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Support </a:t>
            </a:r>
            <a:endParaRPr lang="el-GR" altLang="el-GR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Βέλος: Αριστερό-δεξιό 2">
            <a:extLst>
              <a:ext uri="{FF2B5EF4-FFF2-40B4-BE49-F238E27FC236}">
                <a16:creationId xmlns:a16="http://schemas.microsoft.com/office/drawing/2014/main" id="{35BDA856-5F1A-990E-1E05-C3C262D3FC8B}"/>
              </a:ext>
            </a:extLst>
          </p:cNvPr>
          <p:cNvSpPr/>
          <p:nvPr/>
        </p:nvSpPr>
        <p:spPr>
          <a:xfrm>
            <a:off x="5572125" y="2141538"/>
            <a:ext cx="1047750" cy="407987"/>
          </a:xfrm>
          <a:prstGeom prst="leftRightArrow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Slide 27-DV">
            <a:hlinkClick r:id="" action="ppaction://media"/>
            <a:extLst>
              <a:ext uri="{FF2B5EF4-FFF2-40B4-BE49-F238E27FC236}">
                <a16:creationId xmlns:a16="http://schemas.microsoft.com/office/drawing/2014/main" id="{7C039163-0612-F9F7-463C-F409D86CFE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6625" y="2000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80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  <p:bldP spid="15" grpId="0" animBg="1"/>
      <p:bldP spid="3" grpId="0" animBg="1"/>
    </p:bldLst>
  </p:timing>
  <p:extLst>
    <p:ext uri="{E180D4A7-C9FB-4DFB-919C-405C955672EB}">
      <p14:showEvtLst xmlns:p14="http://schemas.microsoft.com/office/powerpoint/2010/main">
        <p14:playEvt time="28" objId="4"/>
        <p14:stopEvt time="76621" objId="4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8EFED72-9306-4167-098A-51C4FD79D2BD}"/>
              </a:ext>
            </a:extLst>
          </p:cNvPr>
          <p:cNvSpPr txBox="1"/>
          <p:nvPr/>
        </p:nvSpPr>
        <p:spPr>
          <a:xfrm>
            <a:off x="3079750" y="630238"/>
            <a:ext cx="6099175" cy="585787"/>
          </a:xfrm>
          <a:prstGeom prst="rect">
            <a:avLst/>
          </a:prstGeom>
          <a:solidFill>
            <a:srgbClr val="5330A0"/>
          </a:solidFill>
          <a:ln w="19050">
            <a:solidFill>
              <a:schemeClr val="bg1"/>
            </a:solidFill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l-GR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campaigns</a:t>
            </a:r>
            <a:endParaRPr lang="el-GR" altLang="el-GR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8611" name="Ομάδα 26">
            <a:extLst>
              <a:ext uri="{FF2B5EF4-FFF2-40B4-BE49-F238E27FC236}">
                <a16:creationId xmlns:a16="http://schemas.microsoft.com/office/drawing/2014/main" id="{E74FE576-2E11-139D-57FC-11A1DEE61758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428750"/>
            <a:ext cx="4784725" cy="1814513"/>
            <a:chOff x="649138" y="2123918"/>
            <a:chExt cx="4501756" cy="231753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2BB9B8-5214-4A99-DA98-5D83A1D82856}"/>
                </a:ext>
              </a:extLst>
            </p:cNvPr>
            <p:cNvSpPr txBox="1"/>
            <p:nvPr/>
          </p:nvSpPr>
          <p:spPr>
            <a:xfrm>
              <a:off x="725312" y="2513215"/>
              <a:ext cx="4425582" cy="1723450"/>
            </a:xfrm>
            <a:prstGeom prst="rect">
              <a:avLst/>
            </a:prstGeom>
            <a:solidFill>
              <a:srgbClr val="6132AD"/>
            </a:solidFill>
            <a:ln w="190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342900" indent="-342900" eaLnBrk="1" hangingPunct="1">
                <a:buFont typeface="Wingdings" panose="05000000000000000000" pitchFamily="2" charset="2"/>
                <a:buChar char="§"/>
                <a:defRPr/>
              </a:pPr>
              <a:r>
                <a:rPr lang="en-US" altLang="el-G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Posters</a:t>
              </a:r>
            </a:p>
            <a:p>
              <a:pPr marL="342900" indent="-342900" eaLnBrk="1" hangingPunct="1">
                <a:buFont typeface="Wingdings" panose="05000000000000000000" pitchFamily="2" charset="2"/>
                <a:buChar char="§"/>
                <a:defRPr/>
              </a:pPr>
              <a:r>
                <a:rPr lang="en-US" altLang="el-G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TV &amp; radio spots</a:t>
              </a:r>
            </a:p>
            <a:p>
              <a:pPr marL="342900" indent="-342900" eaLnBrk="1" hangingPunct="1">
                <a:buFont typeface="Wingdings" panose="05000000000000000000" pitchFamily="2" charset="2"/>
                <a:buChar char="§"/>
                <a:defRPr/>
              </a:pPr>
              <a:r>
                <a:rPr lang="en-US" altLang="el-G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Public service announcements  </a:t>
              </a:r>
            </a:p>
            <a:p>
              <a:pPr marL="342900" indent="-342900" eaLnBrk="1" hangingPunct="1">
                <a:buFont typeface="Wingdings" panose="05000000000000000000" pitchFamily="2" charset="2"/>
                <a:buChar char="§"/>
                <a:defRPr/>
              </a:pPr>
              <a:r>
                <a:rPr lang="en-US" altLang="el-G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Social media’s content</a:t>
              </a:r>
            </a:p>
          </p:txBody>
        </p:sp>
        <p:sp>
          <p:nvSpPr>
            <p:cNvPr id="23" name="Ορθογώνιο 22">
              <a:extLst>
                <a:ext uri="{FF2B5EF4-FFF2-40B4-BE49-F238E27FC236}">
                  <a16:creationId xmlns:a16="http://schemas.microsoft.com/office/drawing/2014/main" id="{B5485A79-C498-89D9-2452-24AC9A2652A8}"/>
                </a:ext>
              </a:extLst>
            </p:cNvPr>
            <p:cNvSpPr/>
            <p:nvPr/>
          </p:nvSpPr>
          <p:spPr>
            <a:xfrm>
              <a:off x="649138" y="2123918"/>
              <a:ext cx="3589157" cy="2317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8612" name="Ομάδα 24">
            <a:extLst>
              <a:ext uri="{FF2B5EF4-FFF2-40B4-BE49-F238E27FC236}">
                <a16:creationId xmlns:a16="http://schemas.microsoft.com/office/drawing/2014/main" id="{A865BFE2-E8BD-299F-30F4-4C2F54589F14}"/>
              </a:ext>
            </a:extLst>
          </p:cNvPr>
          <p:cNvGrpSpPr>
            <a:grpSpLocks/>
          </p:cNvGrpSpPr>
          <p:nvPr/>
        </p:nvGrpSpPr>
        <p:grpSpPr bwMode="auto">
          <a:xfrm>
            <a:off x="148828" y="3363119"/>
            <a:ext cx="3113086" cy="1439862"/>
            <a:chOff x="4145626" y="2158549"/>
            <a:chExt cx="3551425" cy="2708925"/>
          </a:xfrm>
          <a:solidFill>
            <a:srgbClr val="7B64B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4" name="Ορθογώνιο 33">
              <a:extLst>
                <a:ext uri="{FF2B5EF4-FFF2-40B4-BE49-F238E27FC236}">
                  <a16:creationId xmlns:a16="http://schemas.microsoft.com/office/drawing/2014/main" id="{1BCBD479-245A-96F8-DCAC-BE2B5117FC07}"/>
                </a:ext>
              </a:extLst>
            </p:cNvPr>
            <p:cNvSpPr/>
            <p:nvPr/>
          </p:nvSpPr>
          <p:spPr>
            <a:xfrm>
              <a:off x="4145626" y="2158549"/>
              <a:ext cx="3551425" cy="270892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6496675-2C69-CD9E-3131-62AB7190F35D}"/>
                </a:ext>
              </a:extLst>
            </p:cNvPr>
            <p:cNvSpPr txBox="1"/>
            <p:nvPr/>
          </p:nvSpPr>
          <p:spPr>
            <a:xfrm>
              <a:off x="4169169" y="2383872"/>
              <a:ext cx="3504338" cy="225827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altLang="el-G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Change social norms</a:t>
              </a: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altLang="el-G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Raise issues</a:t>
              </a: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altLang="el-G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Encourage the public </a:t>
              </a: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altLang="el-G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Change perceptions</a:t>
              </a:r>
              <a:endPara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8613" name="TextBox 35">
            <a:extLst>
              <a:ext uri="{FF2B5EF4-FFF2-40B4-BE49-F238E27FC236}">
                <a16:creationId xmlns:a16="http://schemas.microsoft.com/office/drawing/2014/main" id="{301F90C8-DA61-2B00-9004-B07996DDD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488" y="3589338"/>
            <a:ext cx="2279650" cy="923925"/>
          </a:xfrm>
          <a:prstGeom prst="rect">
            <a:avLst/>
          </a:prstGeom>
          <a:solidFill>
            <a:srgbClr val="7B64B5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Public,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Specific groups or survivors</a:t>
            </a:r>
            <a:endParaRPr lang="el-GR" altLang="el-GR" sz="1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Βέλος: Δεξιό 27">
            <a:extLst>
              <a:ext uri="{FF2B5EF4-FFF2-40B4-BE49-F238E27FC236}">
                <a16:creationId xmlns:a16="http://schemas.microsoft.com/office/drawing/2014/main" id="{D3F4A970-E87A-CB4B-46A4-9D446937D7C6}"/>
              </a:ext>
            </a:extLst>
          </p:cNvPr>
          <p:cNvSpPr/>
          <p:nvPr/>
        </p:nvSpPr>
        <p:spPr>
          <a:xfrm>
            <a:off x="5468938" y="2119313"/>
            <a:ext cx="495300" cy="523875"/>
          </a:xfrm>
          <a:prstGeom prst="rightArrow">
            <a:avLst/>
          </a:prstGeom>
          <a:solidFill>
            <a:srgbClr val="6132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E16B4C-6B87-3B42-CF15-E0485C76B2C6}"/>
              </a:ext>
            </a:extLst>
          </p:cNvPr>
          <p:cNvSpPr txBox="1"/>
          <p:nvPr/>
        </p:nvSpPr>
        <p:spPr>
          <a:xfrm>
            <a:off x="6316663" y="2119313"/>
            <a:ext cx="4024312" cy="400050"/>
          </a:xfrm>
          <a:prstGeom prst="rect">
            <a:avLst/>
          </a:prstGeom>
          <a:solidFill>
            <a:srgbClr val="6132A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Inform, encourage or warn</a:t>
            </a: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Βέλος: Δεξιό 43">
            <a:extLst>
              <a:ext uri="{FF2B5EF4-FFF2-40B4-BE49-F238E27FC236}">
                <a16:creationId xmlns:a16="http://schemas.microsoft.com/office/drawing/2014/main" id="{B6B8D768-08B5-544E-5F6C-1EDE23CD53D3}"/>
              </a:ext>
            </a:extLst>
          </p:cNvPr>
          <p:cNvSpPr/>
          <p:nvPr/>
        </p:nvSpPr>
        <p:spPr>
          <a:xfrm rot="10800000">
            <a:off x="8386763" y="3821113"/>
            <a:ext cx="495300" cy="523875"/>
          </a:xfrm>
          <a:prstGeom prst="rightArrow">
            <a:avLst/>
          </a:prstGeom>
          <a:solidFill>
            <a:srgbClr val="7B64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Βέλος: Αναστροφή 31">
            <a:extLst>
              <a:ext uri="{FF2B5EF4-FFF2-40B4-BE49-F238E27FC236}">
                <a16:creationId xmlns:a16="http://schemas.microsoft.com/office/drawing/2014/main" id="{2C352185-6FA9-D06B-9B1C-1E9459F37DA0}"/>
              </a:ext>
            </a:extLst>
          </p:cNvPr>
          <p:cNvSpPr/>
          <p:nvPr/>
        </p:nvSpPr>
        <p:spPr>
          <a:xfrm rot="5400000">
            <a:off x="10332244" y="2596356"/>
            <a:ext cx="2071688" cy="1349375"/>
          </a:xfrm>
          <a:prstGeom prst="uturnArrow">
            <a:avLst>
              <a:gd name="adj1" fmla="val 10729"/>
              <a:gd name="adj2" fmla="val 17970"/>
              <a:gd name="adj3" fmla="val 19468"/>
              <a:gd name="adj4" fmla="val 31723"/>
              <a:gd name="adj5" fmla="val 42723"/>
            </a:avLst>
          </a:prstGeom>
          <a:solidFill>
            <a:srgbClr val="7B64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994E65-F2B6-3533-FA34-2EBF7D609B16}"/>
              </a:ext>
            </a:extLst>
          </p:cNvPr>
          <p:cNvSpPr txBox="1"/>
          <p:nvPr/>
        </p:nvSpPr>
        <p:spPr>
          <a:xfrm>
            <a:off x="4006850" y="3589338"/>
            <a:ext cx="4243388" cy="923925"/>
          </a:xfrm>
          <a:prstGeom prst="rect">
            <a:avLst/>
          </a:prstGeom>
          <a:solidFill>
            <a:srgbClr val="7B64B5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l-G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Prevalence of abuse</a:t>
            </a:r>
          </a:p>
          <a:p>
            <a:pPr algn="ctr" eaLnBrk="1" hangingPunct="1">
              <a:defRPr/>
            </a:pPr>
            <a:r>
              <a:rPr lang="en-US" altLang="el-G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Promoting social development </a:t>
            </a:r>
          </a:p>
          <a:p>
            <a:pPr algn="ctr" eaLnBrk="1" hangingPunct="1">
              <a:defRPr/>
            </a:pPr>
            <a:r>
              <a:rPr lang="en-US" altLang="el-G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  resources &amp; choices </a:t>
            </a:r>
          </a:p>
        </p:txBody>
      </p:sp>
      <p:sp>
        <p:nvSpPr>
          <p:cNvPr id="46" name="Βέλος: Δεξιό 45">
            <a:extLst>
              <a:ext uri="{FF2B5EF4-FFF2-40B4-BE49-F238E27FC236}">
                <a16:creationId xmlns:a16="http://schemas.microsoft.com/office/drawing/2014/main" id="{7F36CFBB-C5AD-A3F2-C6F4-A038D7E92F7B}"/>
              </a:ext>
            </a:extLst>
          </p:cNvPr>
          <p:cNvSpPr/>
          <p:nvPr/>
        </p:nvSpPr>
        <p:spPr>
          <a:xfrm rot="10800000">
            <a:off x="3381375" y="3854450"/>
            <a:ext cx="495300" cy="522288"/>
          </a:xfrm>
          <a:prstGeom prst="rightArrow">
            <a:avLst/>
          </a:prstGeom>
          <a:solidFill>
            <a:srgbClr val="7B64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Slide 28-DV">
            <a:hlinkClick r:id="" action="ppaction://media"/>
            <a:extLst>
              <a:ext uri="{FF2B5EF4-FFF2-40B4-BE49-F238E27FC236}">
                <a16:creationId xmlns:a16="http://schemas.microsoft.com/office/drawing/2014/main" id="{75183F2D-7646-79C6-FC47-B3ED2F81AF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1225" y="14287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04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8613" grpId="0" animBg="1"/>
      <p:bldP spid="28" grpId="0" animBg="1"/>
      <p:bldP spid="41" grpId="0" animBg="1"/>
      <p:bldP spid="44" grpId="0" animBg="1"/>
      <p:bldP spid="45" grpId="0" animBg="1"/>
      <p:bldP spid="46" grpId="0" animBg="1"/>
    </p:bldLst>
  </p:timing>
  <p:extLst>
    <p:ext uri="{E180D4A7-C9FB-4DFB-919C-405C955672EB}">
      <p14:showEvtLst xmlns:p14="http://schemas.microsoft.com/office/powerpoint/2010/main">
        <p14:playEvt time="1" objId="2"/>
        <p14:stopEvt time="39453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4" descr="Canadian Women's Foundation Logo">
            <a:extLst>
              <a:ext uri="{FF2B5EF4-FFF2-40B4-BE49-F238E27FC236}">
                <a16:creationId xmlns:a16="http://schemas.microsoft.com/office/drawing/2014/main" id="{23668181-DBDA-CCAB-A88B-4DD0AF5738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Open Sans" panose="020B0606030504020204" pitchFamily="34" charset="0"/>
            </a:endParaRPr>
          </a:p>
        </p:txBody>
      </p:sp>
      <p:pic>
        <p:nvPicPr>
          <p:cNvPr id="70659" name="Εικόνα 4">
            <a:extLst>
              <a:ext uri="{FF2B5EF4-FFF2-40B4-BE49-F238E27FC236}">
                <a16:creationId xmlns:a16="http://schemas.microsoft.com/office/drawing/2014/main" id="{BF36FC1F-3BE2-5895-461F-9248CB1A1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7100" y="1252538"/>
            <a:ext cx="7747000" cy="4048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F72E1F-92BD-8E86-6FE9-08DF844E599D}"/>
              </a:ext>
            </a:extLst>
          </p:cNvPr>
          <p:cNvSpPr txBox="1"/>
          <p:nvPr/>
        </p:nvSpPr>
        <p:spPr>
          <a:xfrm>
            <a:off x="3046413" y="376238"/>
            <a:ext cx="6099175" cy="584775"/>
          </a:xfrm>
          <a:prstGeom prst="rect">
            <a:avLst/>
          </a:prstGeom>
          <a:solidFill>
            <a:srgbClr val="5330A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Campaigns</a:t>
            </a:r>
            <a:endParaRPr kumimoji="0" lang="el-GR" altLang="el-G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FAD10A4F-59A4-97EC-BBD3-1845F6382025}"/>
              </a:ext>
            </a:extLst>
          </p:cNvPr>
          <p:cNvGrpSpPr>
            <a:grpSpLocks/>
          </p:cNvGrpSpPr>
          <p:nvPr/>
        </p:nvGrpSpPr>
        <p:grpSpPr bwMode="auto">
          <a:xfrm>
            <a:off x="7691438" y="4760913"/>
            <a:ext cx="4424362" cy="1876425"/>
            <a:chOff x="7691438" y="4760913"/>
            <a:chExt cx="4424362" cy="1876425"/>
          </a:xfrm>
        </p:grpSpPr>
        <p:sp>
          <p:nvSpPr>
            <p:cNvPr id="6" name="Ορθογώνιο 5">
              <a:extLst>
                <a:ext uri="{FF2B5EF4-FFF2-40B4-BE49-F238E27FC236}">
                  <a16:creationId xmlns:a16="http://schemas.microsoft.com/office/drawing/2014/main" id="{221A9A46-5D77-B886-7F04-AF344EE75643}"/>
                </a:ext>
              </a:extLst>
            </p:cNvPr>
            <p:cNvSpPr/>
            <p:nvPr/>
          </p:nvSpPr>
          <p:spPr>
            <a:xfrm>
              <a:off x="7691438" y="4760913"/>
              <a:ext cx="3937000" cy="1303337"/>
            </a:xfrm>
            <a:prstGeom prst="rect">
              <a:avLst/>
            </a:prstGeom>
            <a:solidFill>
              <a:srgbClr val="7558B2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Seek similar actions in your country</a:t>
              </a:r>
              <a:endPara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70664" name="Picture 7" descr="Βολβός, Φως, Ηλεκτρική Ενέργεια, Ενέργεια, Λάμπα">
              <a:extLst>
                <a:ext uri="{FF2B5EF4-FFF2-40B4-BE49-F238E27FC236}">
                  <a16:creationId xmlns:a16="http://schemas.microsoft.com/office/drawing/2014/main" id="{B7262736-4921-E1E3-3952-371018D6D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9826">
              <a:off x="10414000" y="4933950"/>
              <a:ext cx="1701800" cy="170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Slide 29-DV">
            <a:hlinkClick r:id="" action="ppaction://media"/>
            <a:extLst>
              <a:ext uri="{FF2B5EF4-FFF2-40B4-BE49-F238E27FC236}">
                <a16:creationId xmlns:a16="http://schemas.microsoft.com/office/drawing/2014/main" id="{32153A82-4AD0-6F89-8D41-EF7E9847A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662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14647" y="213518"/>
            <a:ext cx="487363" cy="487363"/>
          </a:xfrm>
          <a:prstGeom prst="rect">
            <a:avLst/>
          </a:prstGeom>
        </p:spPr>
      </p:pic>
      <p:pic>
        <p:nvPicPr>
          <p:cNvPr id="2" name="Slide 29-DV.b">
            <a:hlinkClick r:id="" action="ppaction://media"/>
            <a:extLst>
              <a:ext uri="{FF2B5EF4-FFF2-40B4-BE49-F238E27FC236}">
                <a16:creationId xmlns:a16="http://schemas.microsoft.com/office/drawing/2014/main" id="{64465116-707C-9E3B-3F04-99A96E47A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8328" y="8985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28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stopEvt time="23515" objId="4"/>
        <p14:playEvt time="24145" objId="2"/>
        <p14:stopEvt time="3183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Βέλος: Κυκλικό 24">
            <a:extLst>
              <a:ext uri="{FF2B5EF4-FFF2-40B4-BE49-F238E27FC236}">
                <a16:creationId xmlns:a16="http://schemas.microsoft.com/office/drawing/2014/main" id="{E66722F6-B7E6-4447-2B07-A13AB06FE152}"/>
              </a:ext>
            </a:extLst>
          </p:cNvPr>
          <p:cNvSpPr/>
          <p:nvPr/>
        </p:nvSpPr>
        <p:spPr>
          <a:xfrm rot="19637609">
            <a:off x="5600700" y="2889250"/>
            <a:ext cx="3724275" cy="3551238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8093752"/>
              <a:gd name="adj5" fmla="val 5469"/>
            </a:avLst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Βέλος: Κυκλικό 13">
            <a:extLst>
              <a:ext uri="{FF2B5EF4-FFF2-40B4-BE49-F238E27FC236}">
                <a16:creationId xmlns:a16="http://schemas.microsoft.com/office/drawing/2014/main" id="{F8F9ECC6-B78B-066A-451D-2E30D064663B}"/>
              </a:ext>
            </a:extLst>
          </p:cNvPr>
          <p:cNvSpPr/>
          <p:nvPr/>
        </p:nvSpPr>
        <p:spPr>
          <a:xfrm rot="21020579">
            <a:off x="5438775" y="230188"/>
            <a:ext cx="2989263" cy="2987675"/>
          </a:xfrm>
          <a:prstGeom prst="circularArrow">
            <a:avLst>
              <a:gd name="adj1" fmla="val 6051"/>
              <a:gd name="adj2" fmla="val 394124"/>
              <a:gd name="adj3" fmla="val 13266780"/>
              <a:gd name="adj4" fmla="val 10508221"/>
              <a:gd name="adj5" fmla="val 6981"/>
            </a:avLst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D9103414-8043-3C03-82CF-24459F6F8AC7}"/>
              </a:ext>
            </a:extLst>
          </p:cNvPr>
          <p:cNvSpPr/>
          <p:nvPr/>
        </p:nvSpPr>
        <p:spPr>
          <a:xfrm rot="511958">
            <a:off x="4095750" y="2130425"/>
            <a:ext cx="2627313" cy="2771775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16" name="Ελεύθερη σχεδίαση: Σχήμα 15">
            <a:extLst>
              <a:ext uri="{FF2B5EF4-FFF2-40B4-BE49-F238E27FC236}">
                <a16:creationId xmlns:a16="http://schemas.microsoft.com/office/drawing/2014/main" id="{71471512-B084-C37B-85B2-6C804CF15BBE}"/>
              </a:ext>
            </a:extLst>
          </p:cNvPr>
          <p:cNvSpPr/>
          <p:nvPr/>
        </p:nvSpPr>
        <p:spPr>
          <a:xfrm>
            <a:off x="6142038" y="3082925"/>
            <a:ext cx="2979737" cy="2981325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24566" tIns="723513" rIns="624566" bIns="775635" spcCol="1270" anchor="ctr"/>
          <a:lstStyle/>
          <a:p>
            <a:pPr algn="ctr" defTabSz="889000" eaLnBrk="1" fontAlgn="auto" hangingPunct="1">
              <a:spcAft>
                <a:spcPct val="35000"/>
              </a:spcAft>
              <a:defRPr/>
            </a:pPr>
            <a:r>
              <a:rPr lang="el-G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Ελεύθερη σχεδίαση: Σχήμα 16">
            <a:extLst>
              <a:ext uri="{FF2B5EF4-FFF2-40B4-BE49-F238E27FC236}">
                <a16:creationId xmlns:a16="http://schemas.microsoft.com/office/drawing/2014/main" id="{71EA1FB8-4E06-5FD0-ECF7-259C8151875B}"/>
              </a:ext>
            </a:extLst>
          </p:cNvPr>
          <p:cNvSpPr/>
          <p:nvPr/>
        </p:nvSpPr>
        <p:spPr>
          <a:xfrm>
            <a:off x="4283075" y="2252663"/>
            <a:ext cx="2166938" cy="2166937"/>
          </a:xfrm>
          <a:custGeom>
            <a:avLst/>
            <a:gdLst>
              <a:gd name="connsiteX0" fmla="*/ 1621800 w 2167466"/>
              <a:gd name="connsiteY0" fmla="*/ 548964 h 2167466"/>
              <a:gd name="connsiteX1" fmla="*/ 1941574 w 2167466"/>
              <a:gd name="connsiteY1" fmla="*/ 452590 h 2167466"/>
              <a:gd name="connsiteX2" fmla="*/ 2059240 w 2167466"/>
              <a:gd name="connsiteY2" fmla="*/ 656392 h 2167466"/>
              <a:gd name="connsiteX3" fmla="*/ 1815890 w 2167466"/>
              <a:gd name="connsiteY3" fmla="*/ 885138 h 2167466"/>
              <a:gd name="connsiteX4" fmla="*/ 1815890 w 2167466"/>
              <a:gd name="connsiteY4" fmla="*/ 1282328 h 2167466"/>
              <a:gd name="connsiteX5" fmla="*/ 2059240 w 2167466"/>
              <a:gd name="connsiteY5" fmla="*/ 1511074 h 2167466"/>
              <a:gd name="connsiteX6" fmla="*/ 1941574 w 2167466"/>
              <a:gd name="connsiteY6" fmla="*/ 1714876 h 2167466"/>
              <a:gd name="connsiteX7" fmla="*/ 1621800 w 2167466"/>
              <a:gd name="connsiteY7" fmla="*/ 1618502 h 2167466"/>
              <a:gd name="connsiteX8" fmla="*/ 1277823 w 2167466"/>
              <a:gd name="connsiteY8" fmla="*/ 1817097 h 2167466"/>
              <a:gd name="connsiteX9" fmla="*/ 1201398 w 2167466"/>
              <a:gd name="connsiteY9" fmla="*/ 2142217 h 2167466"/>
              <a:gd name="connsiteX10" fmla="*/ 966068 w 2167466"/>
              <a:gd name="connsiteY10" fmla="*/ 2142217 h 2167466"/>
              <a:gd name="connsiteX11" fmla="*/ 889643 w 2167466"/>
              <a:gd name="connsiteY11" fmla="*/ 1817097 h 2167466"/>
              <a:gd name="connsiteX12" fmla="*/ 545666 w 2167466"/>
              <a:gd name="connsiteY12" fmla="*/ 1618502 h 2167466"/>
              <a:gd name="connsiteX13" fmla="*/ 225892 w 2167466"/>
              <a:gd name="connsiteY13" fmla="*/ 1714876 h 2167466"/>
              <a:gd name="connsiteX14" fmla="*/ 108226 w 2167466"/>
              <a:gd name="connsiteY14" fmla="*/ 1511074 h 2167466"/>
              <a:gd name="connsiteX15" fmla="*/ 351576 w 2167466"/>
              <a:gd name="connsiteY15" fmla="*/ 1282328 h 2167466"/>
              <a:gd name="connsiteX16" fmla="*/ 351576 w 2167466"/>
              <a:gd name="connsiteY16" fmla="*/ 885138 h 2167466"/>
              <a:gd name="connsiteX17" fmla="*/ 108226 w 2167466"/>
              <a:gd name="connsiteY17" fmla="*/ 656392 h 2167466"/>
              <a:gd name="connsiteX18" fmla="*/ 225892 w 2167466"/>
              <a:gd name="connsiteY18" fmla="*/ 452590 h 2167466"/>
              <a:gd name="connsiteX19" fmla="*/ 545666 w 2167466"/>
              <a:gd name="connsiteY19" fmla="*/ 548964 h 2167466"/>
              <a:gd name="connsiteX20" fmla="*/ 889643 w 2167466"/>
              <a:gd name="connsiteY20" fmla="*/ 350369 h 2167466"/>
              <a:gd name="connsiteX21" fmla="*/ 966068 w 2167466"/>
              <a:gd name="connsiteY21" fmla="*/ 25249 h 2167466"/>
              <a:gd name="connsiteX22" fmla="*/ 1201398 w 2167466"/>
              <a:gd name="connsiteY22" fmla="*/ 25249 h 2167466"/>
              <a:gd name="connsiteX23" fmla="*/ 1277823 w 2167466"/>
              <a:gd name="connsiteY23" fmla="*/ 350369 h 2167466"/>
              <a:gd name="connsiteX24" fmla="*/ 1621800 w 2167466"/>
              <a:gd name="connsiteY24" fmla="*/ 548964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67466" h="2167466">
                <a:moveTo>
                  <a:pt x="1621800" y="548964"/>
                </a:moveTo>
                <a:lnTo>
                  <a:pt x="1941574" y="452590"/>
                </a:lnTo>
                <a:lnTo>
                  <a:pt x="2059240" y="656392"/>
                </a:lnTo>
                <a:lnTo>
                  <a:pt x="1815890" y="885138"/>
                </a:lnTo>
                <a:cubicBezTo>
                  <a:pt x="1851165" y="1015185"/>
                  <a:pt x="1851165" y="1152281"/>
                  <a:pt x="1815890" y="1282328"/>
                </a:cubicBezTo>
                <a:lnTo>
                  <a:pt x="2059240" y="1511074"/>
                </a:lnTo>
                <a:lnTo>
                  <a:pt x="1941574" y="1714876"/>
                </a:lnTo>
                <a:lnTo>
                  <a:pt x="1621800" y="1618502"/>
                </a:lnTo>
                <a:cubicBezTo>
                  <a:pt x="1526813" y="1714075"/>
                  <a:pt x="1408085" y="1782623"/>
                  <a:pt x="1277823" y="1817097"/>
                </a:cubicBezTo>
                <a:lnTo>
                  <a:pt x="1201398" y="2142217"/>
                </a:lnTo>
                <a:lnTo>
                  <a:pt x="966068" y="2142217"/>
                </a:lnTo>
                <a:lnTo>
                  <a:pt x="889643" y="1817097"/>
                </a:lnTo>
                <a:cubicBezTo>
                  <a:pt x="759381" y="1782622"/>
                  <a:pt x="640653" y="1714074"/>
                  <a:pt x="545666" y="1618502"/>
                </a:cubicBezTo>
                <a:lnTo>
                  <a:pt x="225892" y="1714876"/>
                </a:lnTo>
                <a:lnTo>
                  <a:pt x="108226" y="1511074"/>
                </a:lnTo>
                <a:lnTo>
                  <a:pt x="351576" y="1282328"/>
                </a:lnTo>
                <a:cubicBezTo>
                  <a:pt x="316301" y="1152281"/>
                  <a:pt x="316301" y="1015185"/>
                  <a:pt x="351576" y="885138"/>
                </a:cubicBezTo>
                <a:lnTo>
                  <a:pt x="108226" y="656392"/>
                </a:lnTo>
                <a:lnTo>
                  <a:pt x="225892" y="452590"/>
                </a:lnTo>
                <a:lnTo>
                  <a:pt x="545666" y="548964"/>
                </a:lnTo>
                <a:cubicBezTo>
                  <a:pt x="640653" y="453391"/>
                  <a:pt x="759381" y="384843"/>
                  <a:pt x="889643" y="350369"/>
                </a:cubicBezTo>
                <a:lnTo>
                  <a:pt x="966068" y="25249"/>
                </a:lnTo>
                <a:lnTo>
                  <a:pt x="1201398" y="25249"/>
                </a:lnTo>
                <a:lnTo>
                  <a:pt x="1277823" y="350369"/>
                </a:lnTo>
                <a:cubicBezTo>
                  <a:pt x="1408085" y="384844"/>
                  <a:pt x="1526813" y="453392"/>
                  <a:pt x="1621800" y="548964"/>
                </a:cubicBezTo>
                <a:close/>
              </a:path>
            </a:pathLst>
          </a:custGeom>
          <a:solidFill>
            <a:srgbClr val="91C46E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564716" tIns="568014" rIns="564716" bIns="568014" spcCol="1270" anchor="ctr"/>
          <a:lstStyle/>
          <a:p>
            <a:pPr algn="ctr" defTabSz="6667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el-GR" sz="1500" b="1" dirty="0">
              <a:solidFill>
                <a:srgbClr val="F8CB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Ελεύθερη σχεδίαση: Σχήμα 17">
            <a:extLst>
              <a:ext uri="{FF2B5EF4-FFF2-40B4-BE49-F238E27FC236}">
                <a16:creationId xmlns:a16="http://schemas.microsoft.com/office/drawing/2014/main" id="{8F969179-5485-E929-D6FF-6B77E82CE519}"/>
              </a:ext>
            </a:extLst>
          </p:cNvPr>
          <p:cNvSpPr/>
          <p:nvPr/>
        </p:nvSpPr>
        <p:spPr>
          <a:xfrm>
            <a:off x="5365750" y="423863"/>
            <a:ext cx="2601913" cy="2600325"/>
          </a:xfrm>
          <a:custGeom>
            <a:avLst/>
            <a:gdLst>
              <a:gd name="connsiteX0" fmla="*/ 1589033 w 2123675"/>
              <a:gd name="connsiteY0" fmla="*/ 537873 h 2123675"/>
              <a:gd name="connsiteX1" fmla="*/ 1902347 w 2123675"/>
              <a:gd name="connsiteY1" fmla="*/ 443446 h 2123675"/>
              <a:gd name="connsiteX2" fmla="*/ 2017635 w 2123675"/>
              <a:gd name="connsiteY2" fmla="*/ 643130 h 2123675"/>
              <a:gd name="connsiteX3" fmla="*/ 1779202 w 2123675"/>
              <a:gd name="connsiteY3" fmla="*/ 867255 h 2123675"/>
              <a:gd name="connsiteX4" fmla="*/ 1779202 w 2123675"/>
              <a:gd name="connsiteY4" fmla="*/ 1256420 h 2123675"/>
              <a:gd name="connsiteX5" fmla="*/ 2017635 w 2123675"/>
              <a:gd name="connsiteY5" fmla="*/ 1480545 h 2123675"/>
              <a:gd name="connsiteX6" fmla="*/ 1902347 w 2123675"/>
              <a:gd name="connsiteY6" fmla="*/ 1680229 h 2123675"/>
              <a:gd name="connsiteX7" fmla="*/ 1589033 w 2123675"/>
              <a:gd name="connsiteY7" fmla="*/ 1585802 h 2123675"/>
              <a:gd name="connsiteX8" fmla="*/ 1252006 w 2123675"/>
              <a:gd name="connsiteY8" fmla="*/ 1780385 h 2123675"/>
              <a:gd name="connsiteX9" fmla="*/ 1177125 w 2123675"/>
              <a:gd name="connsiteY9" fmla="*/ 2098936 h 2123675"/>
              <a:gd name="connsiteX10" fmla="*/ 946550 w 2123675"/>
              <a:gd name="connsiteY10" fmla="*/ 2098936 h 2123675"/>
              <a:gd name="connsiteX11" fmla="*/ 871669 w 2123675"/>
              <a:gd name="connsiteY11" fmla="*/ 1780385 h 2123675"/>
              <a:gd name="connsiteX12" fmla="*/ 534642 w 2123675"/>
              <a:gd name="connsiteY12" fmla="*/ 1585802 h 2123675"/>
              <a:gd name="connsiteX13" fmla="*/ 221328 w 2123675"/>
              <a:gd name="connsiteY13" fmla="*/ 1680229 h 2123675"/>
              <a:gd name="connsiteX14" fmla="*/ 106040 w 2123675"/>
              <a:gd name="connsiteY14" fmla="*/ 1480545 h 2123675"/>
              <a:gd name="connsiteX15" fmla="*/ 344473 w 2123675"/>
              <a:gd name="connsiteY15" fmla="*/ 1256420 h 2123675"/>
              <a:gd name="connsiteX16" fmla="*/ 344473 w 2123675"/>
              <a:gd name="connsiteY16" fmla="*/ 867255 h 2123675"/>
              <a:gd name="connsiteX17" fmla="*/ 106040 w 2123675"/>
              <a:gd name="connsiteY17" fmla="*/ 643130 h 2123675"/>
              <a:gd name="connsiteX18" fmla="*/ 221328 w 2123675"/>
              <a:gd name="connsiteY18" fmla="*/ 443446 h 2123675"/>
              <a:gd name="connsiteX19" fmla="*/ 534642 w 2123675"/>
              <a:gd name="connsiteY19" fmla="*/ 537873 h 2123675"/>
              <a:gd name="connsiteX20" fmla="*/ 871669 w 2123675"/>
              <a:gd name="connsiteY20" fmla="*/ 343290 h 2123675"/>
              <a:gd name="connsiteX21" fmla="*/ 946550 w 2123675"/>
              <a:gd name="connsiteY21" fmla="*/ 24739 h 2123675"/>
              <a:gd name="connsiteX22" fmla="*/ 1177125 w 2123675"/>
              <a:gd name="connsiteY22" fmla="*/ 24739 h 2123675"/>
              <a:gd name="connsiteX23" fmla="*/ 1252006 w 2123675"/>
              <a:gd name="connsiteY23" fmla="*/ 343290 h 2123675"/>
              <a:gd name="connsiteX24" fmla="*/ 1589033 w 2123675"/>
              <a:gd name="connsiteY24" fmla="*/ 537873 h 21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23675" h="2123675">
                <a:moveTo>
                  <a:pt x="1366897" y="537190"/>
                </a:moveTo>
                <a:lnTo>
                  <a:pt x="1594045" y="396507"/>
                </a:lnTo>
                <a:lnTo>
                  <a:pt x="1727168" y="529630"/>
                </a:lnTo>
                <a:lnTo>
                  <a:pt x="1586485" y="756778"/>
                </a:lnTo>
                <a:cubicBezTo>
                  <a:pt x="1640670" y="849967"/>
                  <a:pt x="1669056" y="955907"/>
                  <a:pt x="1668725" y="1063703"/>
                </a:cubicBezTo>
                <a:lnTo>
                  <a:pt x="1904134" y="1190078"/>
                </a:lnTo>
                <a:lnTo>
                  <a:pt x="1855408" y="1371927"/>
                </a:lnTo>
                <a:lnTo>
                  <a:pt x="1588350" y="1363666"/>
                </a:lnTo>
                <a:cubicBezTo>
                  <a:pt x="1534739" y="1457186"/>
                  <a:pt x="1457186" y="1534739"/>
                  <a:pt x="1363666" y="1588351"/>
                </a:cubicBezTo>
                <a:lnTo>
                  <a:pt x="1371926" y="1855408"/>
                </a:lnTo>
                <a:lnTo>
                  <a:pt x="1190078" y="1904134"/>
                </a:lnTo>
                <a:lnTo>
                  <a:pt x="1063703" y="1668725"/>
                </a:lnTo>
                <a:cubicBezTo>
                  <a:pt x="955907" y="1669057"/>
                  <a:pt x="849967" y="1640670"/>
                  <a:pt x="756778" y="1586485"/>
                </a:cubicBezTo>
                <a:lnTo>
                  <a:pt x="529630" y="1727168"/>
                </a:lnTo>
                <a:lnTo>
                  <a:pt x="396507" y="1594045"/>
                </a:lnTo>
                <a:lnTo>
                  <a:pt x="537190" y="1366897"/>
                </a:lnTo>
                <a:cubicBezTo>
                  <a:pt x="483005" y="1273708"/>
                  <a:pt x="454619" y="1167768"/>
                  <a:pt x="454950" y="1059972"/>
                </a:cubicBezTo>
                <a:lnTo>
                  <a:pt x="219541" y="933597"/>
                </a:lnTo>
                <a:lnTo>
                  <a:pt x="268267" y="751748"/>
                </a:lnTo>
                <a:lnTo>
                  <a:pt x="535325" y="760009"/>
                </a:lnTo>
                <a:cubicBezTo>
                  <a:pt x="588936" y="666489"/>
                  <a:pt x="666489" y="588936"/>
                  <a:pt x="760009" y="535324"/>
                </a:cubicBezTo>
                <a:lnTo>
                  <a:pt x="751749" y="268267"/>
                </a:lnTo>
                <a:lnTo>
                  <a:pt x="933597" y="219541"/>
                </a:lnTo>
                <a:lnTo>
                  <a:pt x="1059972" y="454950"/>
                </a:lnTo>
                <a:cubicBezTo>
                  <a:pt x="1167768" y="454618"/>
                  <a:pt x="1273708" y="483005"/>
                  <a:pt x="1366897" y="537190"/>
                </a:cubicBezTo>
                <a:close/>
              </a:path>
            </a:pathLst>
          </a:custGeom>
          <a:solidFill>
            <a:srgbClr val="8B8BF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23477" tIns="723477" rIns="723478" bIns="723478" spcCol="1270" anchor="ctr"/>
          <a:lstStyle/>
          <a:p>
            <a:pPr algn="ctr" defTabSz="6667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el-GR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966966-0CEA-42A5-D40F-88F8DDDFD87E}"/>
              </a:ext>
            </a:extLst>
          </p:cNvPr>
          <p:cNvSpPr txBox="1"/>
          <p:nvPr/>
        </p:nvSpPr>
        <p:spPr>
          <a:xfrm>
            <a:off x="6515100" y="4095750"/>
            <a:ext cx="2233613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Prevention </a:t>
            </a:r>
            <a:endParaRPr lang="el-GR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760E8-A72C-49BE-8805-0833AE5F34C2}"/>
              </a:ext>
            </a:extLst>
          </p:cNvPr>
          <p:cNvSpPr txBox="1"/>
          <p:nvPr/>
        </p:nvSpPr>
        <p:spPr>
          <a:xfrm>
            <a:off x="4522788" y="3057525"/>
            <a:ext cx="1687512" cy="646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Secondary Prevention </a:t>
            </a:r>
            <a:endParaRPr lang="el-GR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9396CF-5DBC-4A5E-FF94-8C5B27683660}"/>
              </a:ext>
            </a:extLst>
          </p:cNvPr>
          <p:cNvSpPr txBox="1"/>
          <p:nvPr/>
        </p:nvSpPr>
        <p:spPr>
          <a:xfrm>
            <a:off x="5873750" y="1408113"/>
            <a:ext cx="1587500" cy="64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en Sans" panose="020B0606030504020204" pitchFamily="34" charset="0"/>
                <a:cs typeface="Open Sans" panose="020B0606030504020204" pitchFamily="34" charset="0"/>
              </a:rPr>
              <a:t>Τ</a:t>
            </a:r>
            <a:r>
              <a:rPr lang="en-GB" alt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en Sans" panose="020B0606030504020204" pitchFamily="34" charset="0"/>
                <a:cs typeface="Open Sans" panose="020B0606030504020204" pitchFamily="34" charset="0"/>
              </a:rPr>
              <a:t>ertiary Prevention </a:t>
            </a:r>
            <a:endParaRPr lang="el-GR" alt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419" name="Ομάδα 21">
            <a:extLst>
              <a:ext uri="{FF2B5EF4-FFF2-40B4-BE49-F238E27FC236}">
                <a16:creationId xmlns:a16="http://schemas.microsoft.com/office/drawing/2014/main" id="{BD68D766-B3CE-55C9-445C-E61D1D0BC645}"/>
              </a:ext>
            </a:extLst>
          </p:cNvPr>
          <p:cNvGrpSpPr>
            <a:grpSpLocks/>
          </p:cNvGrpSpPr>
          <p:nvPr/>
        </p:nvGrpSpPr>
        <p:grpSpPr bwMode="auto">
          <a:xfrm>
            <a:off x="241300" y="209550"/>
            <a:ext cx="4513263" cy="1260475"/>
            <a:chOff x="378004" y="315403"/>
            <a:chExt cx="4513607" cy="126188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3C48FD-1ABB-FDDC-16C7-5B40CF7990D0}"/>
                </a:ext>
              </a:extLst>
            </p:cNvPr>
            <p:cNvSpPr txBox="1"/>
            <p:nvPr/>
          </p:nvSpPr>
          <p:spPr>
            <a:xfrm>
              <a:off x="378004" y="315403"/>
              <a:ext cx="4488205" cy="1261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spc="-15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Levels</a:t>
              </a:r>
              <a:r>
                <a:rPr lang="en-US" sz="3600" b="1" spc="-15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of Domestic Violence Prevention</a:t>
              </a:r>
              <a:endParaRPr lang="el-GR" sz="3600" b="1" spc="-1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4" name="Ευθεία γραμμή σύνδεσης 23">
              <a:extLst>
                <a:ext uri="{FF2B5EF4-FFF2-40B4-BE49-F238E27FC236}">
                  <a16:creationId xmlns:a16="http://schemas.microsoft.com/office/drawing/2014/main" id="{04059D78-4603-EB47-65F4-6395C0B6F208}"/>
                </a:ext>
              </a:extLst>
            </p:cNvPr>
            <p:cNvCxnSpPr>
              <a:cxnSpLocks/>
            </p:cNvCxnSpPr>
            <p:nvPr/>
          </p:nvCxnSpPr>
          <p:spPr>
            <a:xfrm>
              <a:off x="403406" y="944756"/>
              <a:ext cx="4488205" cy="0"/>
            </a:xfrm>
            <a:prstGeom prst="line">
              <a:avLst/>
            </a:prstGeom>
            <a:ln w="9525">
              <a:solidFill>
                <a:srgbClr val="009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Βέλος: Με γωνία προς τα επάνω 28">
            <a:extLst>
              <a:ext uri="{FF2B5EF4-FFF2-40B4-BE49-F238E27FC236}">
                <a16:creationId xmlns:a16="http://schemas.microsoft.com/office/drawing/2014/main" id="{3AF88415-D3A2-B178-0EE6-C799A1D007AB}"/>
              </a:ext>
            </a:extLst>
          </p:cNvPr>
          <p:cNvSpPr/>
          <p:nvPr/>
        </p:nvSpPr>
        <p:spPr>
          <a:xfrm>
            <a:off x="9456738" y="4656138"/>
            <a:ext cx="1462087" cy="788987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grpSp>
        <p:nvGrpSpPr>
          <p:cNvPr id="1024" name="Ομάδα 1023">
            <a:extLst>
              <a:ext uri="{FF2B5EF4-FFF2-40B4-BE49-F238E27FC236}">
                <a16:creationId xmlns:a16="http://schemas.microsoft.com/office/drawing/2014/main" id="{812E8D0E-4DD8-9E5D-8705-F410AA963F06}"/>
              </a:ext>
            </a:extLst>
          </p:cNvPr>
          <p:cNvGrpSpPr/>
          <p:nvPr/>
        </p:nvGrpSpPr>
        <p:grpSpPr>
          <a:xfrm>
            <a:off x="9519920" y="2731062"/>
            <a:ext cx="2336832" cy="1874787"/>
            <a:chOff x="9436068" y="1741961"/>
            <a:chExt cx="2336832" cy="18747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Συγκέντρωση, Πληθυσμός, Ανθρωποι, Διακοπή">
              <a:extLst>
                <a:ext uri="{FF2B5EF4-FFF2-40B4-BE49-F238E27FC236}">
                  <a16:creationId xmlns:a16="http://schemas.microsoft.com/office/drawing/2014/main" id="{F633972F-386F-2840-D6B1-464EACDB31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 t="18764" r="58101" b="51900"/>
            <a:stretch/>
          </p:blipFill>
          <p:spPr bwMode="auto">
            <a:xfrm>
              <a:off x="9436068" y="1741961"/>
              <a:ext cx="2121048" cy="1588822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562FAE4-033E-CDCC-B26D-01A2CA9D34C1}"/>
                </a:ext>
              </a:extLst>
            </p:cNvPr>
            <p:cNvSpPr txBox="1"/>
            <p:nvPr/>
          </p:nvSpPr>
          <p:spPr>
            <a:xfrm>
              <a:off x="9436068" y="3278194"/>
              <a:ext cx="2336832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General population</a:t>
              </a:r>
              <a:endParaRPr lang="el-GR" sz="16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30" name="Ομάδα 1029">
            <a:extLst>
              <a:ext uri="{FF2B5EF4-FFF2-40B4-BE49-F238E27FC236}">
                <a16:creationId xmlns:a16="http://schemas.microsoft.com/office/drawing/2014/main" id="{CE85429F-6CF0-9B83-346C-2E89A3E46F7A}"/>
              </a:ext>
            </a:extLst>
          </p:cNvPr>
          <p:cNvGrpSpPr>
            <a:grpSpLocks/>
          </p:cNvGrpSpPr>
          <p:nvPr/>
        </p:nvGrpSpPr>
        <p:grpSpPr bwMode="auto">
          <a:xfrm>
            <a:off x="9245600" y="1023938"/>
            <a:ext cx="1522413" cy="1403350"/>
            <a:chOff x="8055248" y="1354176"/>
            <a:chExt cx="1934645" cy="1745778"/>
          </a:xfrm>
        </p:grpSpPr>
        <p:pic>
          <p:nvPicPr>
            <p:cNvPr id="1028" name="Picture 4" descr="Σιλουέτα, Ζευγάρι, Άνθρωποι Άνθρωπος, Γυναίκα">
              <a:extLst>
                <a:ext uri="{FF2B5EF4-FFF2-40B4-BE49-F238E27FC236}">
                  <a16:creationId xmlns:a16="http://schemas.microsoft.com/office/drawing/2014/main" id="{B9891A02-EC31-7CAB-8475-DE612C6AC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8148046" y="1531914"/>
              <a:ext cx="1474688" cy="149497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9" name="Απαγορευτικό σήμα 1028">
              <a:extLst>
                <a:ext uri="{FF2B5EF4-FFF2-40B4-BE49-F238E27FC236}">
                  <a16:creationId xmlns:a16="http://schemas.microsoft.com/office/drawing/2014/main" id="{6D42E78F-B814-4BC5-276C-4679150EBECF}"/>
                </a:ext>
              </a:extLst>
            </p:cNvPr>
            <p:cNvSpPr/>
            <p:nvPr/>
          </p:nvSpPr>
          <p:spPr>
            <a:xfrm>
              <a:off x="8055248" y="1354176"/>
              <a:ext cx="1934645" cy="1745778"/>
            </a:xfrm>
            <a:prstGeom prst="noSmoking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solidFill>
                  <a:schemeClr val="tx1"/>
                </a:solidFill>
              </a:endParaRPr>
            </a:p>
          </p:txBody>
        </p:sp>
        <p:pic>
          <p:nvPicPr>
            <p:cNvPr id="17431" name="Picture 4" descr="Σιλουέτα, Ζευγάρι, Άνθρωποι Άνθρωπος, Γυναίκα">
              <a:extLst>
                <a:ext uri="{FF2B5EF4-FFF2-40B4-BE49-F238E27FC236}">
                  <a16:creationId xmlns:a16="http://schemas.microsoft.com/office/drawing/2014/main" id="{1C68D3A4-E979-EF76-2E95-83921ECBD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26" r="-5640" b="53445"/>
            <a:stretch>
              <a:fillRect/>
            </a:stretch>
          </p:blipFill>
          <p:spPr bwMode="auto">
            <a:xfrm>
              <a:off x="8999748" y="1548102"/>
              <a:ext cx="711200" cy="695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3" name="Ομάδα 1032">
            <a:extLst>
              <a:ext uri="{FF2B5EF4-FFF2-40B4-BE49-F238E27FC236}">
                <a16:creationId xmlns:a16="http://schemas.microsoft.com/office/drawing/2014/main" id="{A16879A4-6FFE-619F-DF5F-6B40BBD2AA7E}"/>
              </a:ext>
            </a:extLst>
          </p:cNvPr>
          <p:cNvGrpSpPr>
            <a:grpSpLocks/>
          </p:cNvGrpSpPr>
          <p:nvPr/>
        </p:nvGrpSpPr>
        <p:grpSpPr bwMode="auto">
          <a:xfrm>
            <a:off x="387350" y="2552700"/>
            <a:ext cx="2574925" cy="1789113"/>
            <a:chOff x="1513157" y="1527110"/>
            <a:chExt cx="2575578" cy="1790009"/>
          </a:xfrm>
        </p:grpSpPr>
        <p:pic>
          <p:nvPicPr>
            <p:cNvPr id="1031" name="Picture 6" descr="Συγκέντρωση, Πληθυσμός, Ανθρωποι, Διακοπή">
              <a:extLst>
                <a:ext uri="{FF2B5EF4-FFF2-40B4-BE49-F238E27FC236}">
                  <a16:creationId xmlns:a16="http://schemas.microsoft.com/office/drawing/2014/main" id="{8272FB3B-D4A7-FDA7-3E76-EFF19755A9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biLevel thresh="25000"/>
            </a:blip>
            <a:srcRect l="75882" r="-2202" b="76420"/>
            <a:stretch/>
          </p:blipFill>
          <p:spPr bwMode="auto">
            <a:xfrm>
              <a:off x="2070511" y="1527110"/>
              <a:ext cx="1257619" cy="120551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B07286A-B7AF-BF17-89DB-909D8ACFFB87}"/>
                </a:ext>
              </a:extLst>
            </p:cNvPr>
            <p:cNvSpPr txBox="1"/>
            <p:nvPr/>
          </p:nvSpPr>
          <p:spPr>
            <a:xfrm>
              <a:off x="1513157" y="2732626"/>
              <a:ext cx="2575578" cy="58449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High risk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individuals or families </a:t>
              </a:r>
              <a:endParaRPr lang="el-GR" sz="16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35" name="Βέλος: Αριστερό 1034">
            <a:extLst>
              <a:ext uri="{FF2B5EF4-FFF2-40B4-BE49-F238E27FC236}">
                <a16:creationId xmlns:a16="http://schemas.microsoft.com/office/drawing/2014/main" id="{7F281E8B-FCC2-C5CA-ED7D-2A5BD2A3422D}"/>
              </a:ext>
            </a:extLst>
          </p:cNvPr>
          <p:cNvSpPr/>
          <p:nvPr/>
        </p:nvSpPr>
        <p:spPr>
          <a:xfrm>
            <a:off x="2630488" y="3230563"/>
            <a:ext cx="1136650" cy="433387"/>
          </a:xfrm>
          <a:prstGeom prst="lef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50" name="Βέλος: Αριστερό 49">
            <a:extLst>
              <a:ext uri="{FF2B5EF4-FFF2-40B4-BE49-F238E27FC236}">
                <a16:creationId xmlns:a16="http://schemas.microsoft.com/office/drawing/2014/main" id="{413A18AF-51C1-64EB-59A4-434FC600735F}"/>
              </a:ext>
            </a:extLst>
          </p:cNvPr>
          <p:cNvSpPr/>
          <p:nvPr/>
        </p:nvSpPr>
        <p:spPr>
          <a:xfrm rot="10800000">
            <a:off x="7878763" y="1550988"/>
            <a:ext cx="1136650" cy="433387"/>
          </a:xfrm>
          <a:prstGeom prst="lef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pic>
        <p:nvPicPr>
          <p:cNvPr id="3" name="Slide 3-DV">
            <a:hlinkClick r:id="" action="ppaction://media"/>
            <a:extLst>
              <a:ext uri="{FF2B5EF4-FFF2-40B4-BE49-F238E27FC236}">
                <a16:creationId xmlns:a16="http://schemas.microsoft.com/office/drawing/2014/main" id="{3F0DB51B-16E5-B584-FF90-B887C435C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9569" y="350837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13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9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12" dur="9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1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035" grpId="0" animBg="1"/>
      <p:bldP spid="50" grpId="0" animBg="1"/>
    </p:bldLst>
  </p:timing>
  <p:extLst>
    <p:ext uri="{E180D4A7-C9FB-4DFB-919C-405C955672EB}">
      <p14:showEvtLst xmlns:p14="http://schemas.microsoft.com/office/powerpoint/2010/main">
        <p14:playEvt time="27" objId="3"/>
        <p14:stopEvt time="50353" objId="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>
            <a:extLst>
              <a:ext uri="{FF2B5EF4-FFF2-40B4-BE49-F238E27FC236}">
                <a16:creationId xmlns:a16="http://schemas.microsoft.com/office/drawing/2014/main" id="{5247B894-BB6C-6DB2-4FED-8C2186CA9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511175"/>
            <a:ext cx="1200943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Advocacy in action. (2016).</a:t>
            </a:r>
            <a:r>
              <a:rPr lang="en-GB" altLang="el-GR" sz="1200" i="1" dirty="0"/>
              <a:t> Family preservation services. </a:t>
            </a:r>
            <a:r>
              <a:rPr lang="en-GB" altLang="el-GR" sz="1200" dirty="0">
                <a:hlinkClick r:id="rId5"/>
              </a:rPr>
              <a:t>https://advocacyinaction.casaforchildren.org/cms/wp-content/uploads/2018/11/family-preservation-srvcs-primary-secondary-interventions.pdf</a:t>
            </a:r>
            <a:r>
              <a:rPr lang="en-GB" altLang="el-GR" sz="12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Canadian Women’s Foundation. (n.d.). Signal For Help. </a:t>
            </a:r>
            <a:r>
              <a:rPr lang="en-GB" altLang="el-GR" sz="1200" dirty="0">
                <a:hlinkClick r:id="rId6"/>
              </a:rPr>
              <a:t>https://canadianwomen.org/signal-for-help/</a:t>
            </a:r>
            <a:r>
              <a:rPr lang="en-GB" altLang="el-GR" sz="1200" dirty="0"/>
              <a:t> </a:t>
            </a:r>
            <a:endParaRPr lang="el-GR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CDC. (2011). </a:t>
            </a:r>
            <a:r>
              <a:rPr lang="en-GB" altLang="el-GR" sz="1200" i="1" dirty="0"/>
              <a:t>The public health approach to violence prevention. </a:t>
            </a:r>
            <a:r>
              <a:rPr lang="en-GB" altLang="el-GR" sz="1200" dirty="0">
                <a:hlinkClick r:id="rId7"/>
              </a:rPr>
              <a:t>https://www.cdc.gov/violenceprevention/pdf/ph_app_violence-a.pdf</a:t>
            </a:r>
            <a:r>
              <a:rPr lang="en-GB" altLang="el-GR" sz="12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CDC. (2016). </a:t>
            </a:r>
            <a:r>
              <a:rPr lang="en-GB" altLang="el-GR" sz="1200" i="1" dirty="0"/>
              <a:t>Picture of America prevention</a:t>
            </a:r>
            <a:r>
              <a:rPr lang="en-GB" altLang="el-GR" sz="1200" dirty="0"/>
              <a:t>. </a:t>
            </a:r>
            <a:r>
              <a:rPr lang="en-GB" altLang="el-GR" sz="1200" dirty="0">
                <a:hlinkClick r:id="rId8"/>
              </a:rPr>
              <a:t>https://www.cdc.gov/pictureofamerica/pdfs/picture_of_america_prevention.pdf</a:t>
            </a: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Child Welfare Information Gateway. (2017). </a:t>
            </a:r>
            <a:r>
              <a:rPr lang="en-US" altLang="el-GR" sz="1200" i="1" dirty="0">
                <a:solidFill>
                  <a:srgbClr val="212121"/>
                </a:solidFill>
              </a:rPr>
              <a:t>Framework for Prevention of Child Maltreatment</a:t>
            </a:r>
            <a:r>
              <a:rPr lang="en-US" altLang="el-GR" sz="1200" dirty="0">
                <a:solidFill>
                  <a:srgbClr val="212121"/>
                </a:solidFill>
              </a:rPr>
              <a:t>.</a:t>
            </a:r>
            <a:r>
              <a:rPr lang="en-GB" altLang="el-GR" sz="1200" dirty="0">
                <a:solidFill>
                  <a:srgbClr val="212121"/>
                </a:solidFill>
              </a:rPr>
              <a:t> </a:t>
            </a:r>
            <a:r>
              <a:rPr lang="en-GB" altLang="el-GR" sz="1200" dirty="0">
                <a:hlinkClick r:id="rId9"/>
              </a:rPr>
              <a:t>https://www.childwelfare.gov/topics/preventing/overview/framework/#one</a:t>
            </a:r>
            <a:r>
              <a:rPr lang="en-GB" altLang="el-GR" sz="12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Daniel J. Whitaker &amp; Charlene K. Baker. (2007). Interventions to Prevent Intimate Partner Violence. In </a:t>
            </a:r>
            <a:r>
              <a:rPr lang="en-GB" altLang="el-GR" sz="1200" i="1" dirty="0"/>
              <a:t>Handbook of Injury and Violence Prevention</a:t>
            </a:r>
            <a:r>
              <a:rPr lang="en-GB" altLang="el-GR" sz="1200" dirty="0"/>
              <a:t> (pp. 203-221). Springer. doi:10.1007/978-0-387-29457-5_11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Geethanjali R. &amp; Prabhakar K.. (2013). NGOs Role in Domestic Violence among the Infertility Women in Prakasam District. </a:t>
            </a:r>
            <a:r>
              <a:rPr lang="en-GB" altLang="el-GR" sz="1200" i="1" dirty="0"/>
              <a:t>International Journal of Social Science Tomorrow</a:t>
            </a:r>
            <a:r>
              <a:rPr lang="en-GB" altLang="el-GR" sz="1200" dirty="0"/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 err="1"/>
              <a:t>Fábián</a:t>
            </a:r>
            <a:r>
              <a:rPr lang="en-GB" altLang="el-GR" sz="1200" dirty="0"/>
              <a:t>, K. (2017). The Politics of Domestic Violence in Central Europe: International and Domestic Contestations. In </a:t>
            </a:r>
            <a:r>
              <a:rPr lang="en-GB" altLang="el-GR" sz="1200" i="1" dirty="0"/>
              <a:t>Global Responses to Domestic Violence</a:t>
            </a:r>
            <a:r>
              <a:rPr lang="en-GB" altLang="el-GR" sz="1200" dirty="0"/>
              <a:t> (pp. 125–149). Springer.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Huecker MR, King KC, Jordan GA, et al. (2022). </a:t>
            </a:r>
            <a:r>
              <a:rPr lang="en-GB" altLang="el-GR" sz="1200" i="1" dirty="0"/>
              <a:t>Domestic Violence.</a:t>
            </a:r>
            <a:r>
              <a:rPr lang="en-GB" altLang="el-GR" sz="1200" dirty="0"/>
              <a:t> StatPearls.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Irogue, E. J. . (2020). The Role Of NGOs In Managing Domestic Violence In Sub-Saharan Africa: The Case Of Nigeria. </a:t>
            </a:r>
            <a:r>
              <a:rPr lang="en-GB" altLang="el-GR" sz="1200" i="1" dirty="0"/>
              <a:t>AHBV Akdeniz Havzası </a:t>
            </a:r>
            <a:r>
              <a:rPr lang="en-GB" altLang="el-GR" sz="1200" i="1" dirty="0" err="1"/>
              <a:t>ve</a:t>
            </a:r>
            <a:r>
              <a:rPr lang="en-GB" altLang="el-GR" sz="1200" i="1" dirty="0"/>
              <a:t> Afrika </a:t>
            </a:r>
            <a:r>
              <a:rPr lang="en-GB" altLang="el-GR" sz="1200" i="1" dirty="0" err="1"/>
              <a:t>Medeniyetleri</a:t>
            </a:r>
            <a:r>
              <a:rPr lang="en-GB" altLang="el-GR" sz="1200" i="1" dirty="0"/>
              <a:t> </a:t>
            </a:r>
            <a:r>
              <a:rPr lang="en-GB" altLang="el-GR" sz="1200" i="1" dirty="0" err="1"/>
              <a:t>Dergisi</a:t>
            </a:r>
            <a:r>
              <a:rPr lang="en-GB" altLang="el-GR" sz="1200" dirty="0"/>
              <a:t>, pp. 70-97.</a:t>
            </a:r>
            <a:endParaRPr lang="el-GR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Kirk et al. (2017). Effectiveness of secondary and tertiary prevention for violence against women in ow and low-middle income countries: a systematic review. </a:t>
            </a:r>
            <a:r>
              <a:rPr lang="en-GB" altLang="el-GR" sz="1200" i="1" dirty="0"/>
              <a:t>BMC Public Health</a:t>
            </a:r>
            <a:r>
              <a:rPr lang="en-GB" altLang="el-GR" sz="1200" dirty="0"/>
              <a:t>. doi: DOI 10.1186/s12889-017-4502-6</a:t>
            </a:r>
            <a:endParaRPr lang="el-GR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el-GR" sz="1200" dirty="0"/>
          </a:p>
        </p:txBody>
      </p:sp>
      <p:sp>
        <p:nvSpPr>
          <p:cNvPr id="72707" name="TextBox 5">
            <a:extLst>
              <a:ext uri="{FF2B5EF4-FFF2-40B4-BE49-F238E27FC236}">
                <a16:creationId xmlns:a16="http://schemas.microsoft.com/office/drawing/2014/main" id="{F0EC68C0-B10E-6888-60D6-2543268C3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49213"/>
            <a:ext cx="3822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2400" b="1" u="sng">
                <a:solidFill>
                  <a:srgbClr val="5F31AB"/>
                </a:solidFill>
              </a:rPr>
              <a:t>References</a:t>
            </a:r>
            <a:r>
              <a:rPr lang="en-GB" altLang="el-GR" sz="1800">
                <a:latin typeface="Calibri" panose="020F0502020204030204" pitchFamily="34" charset="0"/>
              </a:rPr>
              <a:t> </a:t>
            </a:r>
            <a:endParaRPr lang="el-GR" altLang="el-GR" sz="1800">
              <a:latin typeface="Calibri" panose="020F0502020204030204" pitchFamily="34" charset="0"/>
            </a:endParaRPr>
          </a:p>
        </p:txBody>
      </p:sp>
      <p:pic>
        <p:nvPicPr>
          <p:cNvPr id="2" name="Slide 30-DV">
            <a:hlinkClick r:id="" action="ppaction://media"/>
            <a:extLst>
              <a:ext uri="{FF2B5EF4-FFF2-40B4-BE49-F238E27FC236}">
                <a16:creationId xmlns:a16="http://schemas.microsoft.com/office/drawing/2014/main" id="{A9182025-E5A4-7893-86FC-D0CA488F0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1263" y="31536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107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0249" objId="2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>
            <a:extLst>
              <a:ext uri="{FF2B5EF4-FFF2-40B4-BE49-F238E27FC236}">
                <a16:creationId xmlns:a16="http://schemas.microsoft.com/office/drawing/2014/main" id="{6FC177AF-B26A-F924-53AC-79A462D0A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511175"/>
            <a:ext cx="12009437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l-GR" sz="1200" dirty="0"/>
              <a:t>MCADSV. (2012). </a:t>
            </a:r>
            <a:r>
              <a:rPr lang="en-GB" altLang="el-GR" sz="1200" i="1" dirty="0"/>
              <a:t>Embracing prevention as social change.</a:t>
            </a:r>
            <a:r>
              <a:rPr lang="en-GB" altLang="el-GR" sz="1200" dirty="0"/>
              <a:t> </a:t>
            </a:r>
            <a:r>
              <a:rPr lang="en-GB" altLang="el-GR" sz="1200" dirty="0">
                <a:hlinkClick r:id="rId3"/>
              </a:rPr>
              <a:t>http://www.calcasa.org/wp-content/uploads/2012/04/embracing-prevention-as-social-change-how-to-build-organizational-capacity-for-prevention.pdf</a:t>
            </a:r>
            <a:r>
              <a:rPr lang="en-GB" altLang="el-GR" sz="12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Stanford.(n.d.). </a:t>
            </a:r>
            <a:r>
              <a:rPr lang="en-GB" altLang="el-GR" sz="1200" i="1" dirty="0"/>
              <a:t>Domestic Abuse.</a:t>
            </a:r>
            <a:r>
              <a:rPr lang="en-GB" altLang="el-GR" sz="1200" dirty="0"/>
              <a:t> </a:t>
            </a:r>
            <a:r>
              <a:rPr lang="en-GB" altLang="el-GR" sz="1200" dirty="0">
                <a:hlinkClick r:id="rId4"/>
              </a:rPr>
              <a:t>https://domesticabuse.stanford.edu/screening/why.html</a:t>
            </a:r>
            <a:r>
              <a:rPr lang="en-GB" altLang="el-GR" sz="12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UK Faculty of Public Health. </a:t>
            </a:r>
            <a:r>
              <a:rPr lang="el-GR" altLang="el-GR" sz="1200" dirty="0"/>
              <a:t>(2018).</a:t>
            </a:r>
            <a:r>
              <a:rPr lang="en-US" altLang="el-GR" sz="1200" dirty="0"/>
              <a:t> </a:t>
            </a:r>
            <a:r>
              <a:rPr lang="en-US" altLang="el-GR" sz="1200" i="1" dirty="0"/>
              <a:t>The role of public health in the prevention of violence</a:t>
            </a:r>
            <a:r>
              <a:rPr lang="en-US" altLang="el-GR" sz="1200" dirty="0"/>
              <a:t>. </a:t>
            </a:r>
            <a:r>
              <a:rPr lang="el-GR" altLang="el-GR" sz="1200" dirty="0">
                <a:hlinkClick r:id="rId5"/>
              </a:rPr>
              <a:t>https://www.fph.org.uk/media/1381/the-role-of-public-health-in-the-prevention-of-violence.pdf</a:t>
            </a:r>
            <a:r>
              <a:rPr lang="en-GB" altLang="el-GR" sz="12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200" dirty="0"/>
              <a:t>VAWnet. (2008).</a:t>
            </a:r>
            <a:r>
              <a:rPr lang="en-US" altLang="el-GR" sz="1200" dirty="0"/>
              <a:t> </a:t>
            </a:r>
            <a:r>
              <a:rPr lang="en-US" altLang="el-GR" sz="1200" i="1" dirty="0"/>
              <a:t>A Prevention Primer for Domestic Violence: Terminology, Tools, and the Public Health Approach</a:t>
            </a:r>
            <a:r>
              <a:rPr lang="en-GB" altLang="el-GR" sz="1200" dirty="0"/>
              <a:t>. </a:t>
            </a:r>
            <a:r>
              <a:rPr lang="el-GR" altLang="el-GR" sz="1200" dirty="0">
                <a:hlinkClick r:id="rId6"/>
              </a:rPr>
              <a:t>https://nnedv.org/wpcontent/uploads/2019/05/Prevention-Primer-for-Domestic-Violence.pdf</a:t>
            </a:r>
            <a:r>
              <a:rPr lang="en-GB" altLang="el-GR" sz="1200" dirty="0"/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VAWnet. (n.d.). </a:t>
            </a:r>
            <a:r>
              <a:rPr lang="en-GB" altLang="el-GR" sz="1200" i="1" dirty="0"/>
              <a:t>Domestic Violence Awareness Project</a:t>
            </a:r>
            <a:r>
              <a:rPr lang="en-GB" altLang="el-GR" sz="1200" dirty="0"/>
              <a:t>. Retrieved from </a:t>
            </a:r>
            <a:r>
              <a:rPr lang="en-GB" altLang="el-GR" sz="1200" dirty="0">
                <a:hlinkClick r:id="rId7"/>
              </a:rPr>
              <a:t>https://www.dvawareness.org/campaigns</a:t>
            </a:r>
            <a:r>
              <a:rPr lang="en-GB" altLang="el-GR" sz="1200" dirty="0"/>
              <a:t> </a:t>
            </a:r>
            <a:endParaRPr lang="el-GR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200" dirty="0"/>
              <a:t>WHO. (</a:t>
            </a:r>
            <a:r>
              <a:rPr lang="en-GB" altLang="el-GR" sz="1200" dirty="0"/>
              <a:t>n.d.</a:t>
            </a:r>
            <a:r>
              <a:rPr lang="el-GR" altLang="el-GR" sz="1200" dirty="0"/>
              <a:t>). </a:t>
            </a:r>
            <a:r>
              <a:rPr lang="en-GB" altLang="el-GR" sz="1200" i="1" dirty="0"/>
              <a:t>Elder abuse</a:t>
            </a:r>
            <a:r>
              <a:rPr lang="el-GR" altLang="el-GR" sz="1200" dirty="0"/>
              <a:t>. </a:t>
            </a:r>
            <a:r>
              <a:rPr lang="el-GR" altLang="el-GR" sz="1200" dirty="0">
                <a:hlinkClick r:id="rId8"/>
              </a:rPr>
              <a:t>https://www.who.int/health-topics/elder-abuse#tab=tab_2</a:t>
            </a:r>
            <a:r>
              <a:rPr lang="en-GB" altLang="el-GR" sz="1200" dirty="0"/>
              <a:t> </a:t>
            </a:r>
            <a:r>
              <a:rPr lang="el-GR" altLang="el-GR" sz="12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WHO. (2008).</a:t>
            </a:r>
            <a:r>
              <a:rPr lang="en-GB" altLang="el-GR" sz="1200" i="1" dirty="0"/>
              <a:t> Primary prevention of intimate-partner violence and sexual violence. </a:t>
            </a:r>
            <a:r>
              <a:rPr lang="en-GB" altLang="el-GR" sz="1200" dirty="0">
                <a:hlinkClick r:id="rId9"/>
              </a:rPr>
              <a:t>http://www.ndhealth.gov/injury/nd_prevention_tool_kit/docs/who-primary-prevention-of-intimate-partner-violence-and-sexual-violence.pdf</a:t>
            </a:r>
            <a:r>
              <a:rPr lang="en-GB" altLang="el-GR" sz="12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200" dirty="0"/>
              <a:t>WHO. (2016).</a:t>
            </a:r>
            <a:r>
              <a:rPr lang="en-GB" altLang="el-GR" sz="1200" dirty="0"/>
              <a:t> </a:t>
            </a:r>
            <a:r>
              <a:rPr lang="en-US" altLang="el-GR" sz="1200" i="1" dirty="0">
                <a:solidFill>
                  <a:srgbClr val="3C4245"/>
                </a:solidFill>
              </a:rPr>
              <a:t>INSPIRE: Seven strategies for Ending Violence Against Children</a:t>
            </a:r>
            <a:r>
              <a:rPr lang="en-GB" altLang="el-GR" sz="1200" dirty="0"/>
              <a:t>. </a:t>
            </a:r>
            <a:r>
              <a:rPr lang="el-GR" altLang="el-GR" sz="1200" dirty="0">
                <a:hlinkClick r:id="rId10"/>
              </a:rPr>
              <a:t>https://www.who.int/publications/i/item/inspire-seven-strategies-for-ending-violence-against-children</a:t>
            </a:r>
            <a:r>
              <a:rPr lang="en-GB" altLang="el-GR" sz="1200" dirty="0"/>
              <a:t> </a:t>
            </a:r>
            <a:endParaRPr lang="el-GR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1200" dirty="0"/>
              <a:t>WHO. (2019). </a:t>
            </a:r>
            <a:r>
              <a:rPr lang="en-US" altLang="el-GR" sz="1200" i="1" dirty="0">
                <a:solidFill>
                  <a:srgbClr val="3C4245"/>
                </a:solidFill>
              </a:rPr>
              <a:t>RESPECT women – Preventing violence against women</a:t>
            </a:r>
            <a:r>
              <a:rPr lang="el-GR" altLang="el-GR" sz="1200" dirty="0"/>
              <a:t>. </a:t>
            </a:r>
            <a:r>
              <a:rPr lang="en-GB" altLang="el-GR" sz="1200" dirty="0">
                <a:hlinkClick r:id="rId11"/>
              </a:rPr>
              <a:t>https://www.who.int/publications/i/item/WHO-RHR-18.19</a:t>
            </a:r>
            <a:r>
              <a:rPr lang="el-GR" altLang="el-GR" sz="1200" dirty="0"/>
              <a:t> </a:t>
            </a: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l-GR" sz="12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200" dirty="0"/>
              <a:t>WHO. (2020). </a:t>
            </a:r>
            <a:r>
              <a:rPr lang="en-US" altLang="el-GR" sz="1200" i="1" dirty="0">
                <a:solidFill>
                  <a:srgbClr val="3C4245"/>
                </a:solidFill>
              </a:rPr>
              <a:t>Coronavirus disease (COVID-19): Violence against women</a:t>
            </a:r>
            <a:r>
              <a:rPr lang="en-US" altLang="el-GR" sz="1200" b="1" dirty="0">
                <a:solidFill>
                  <a:srgbClr val="3C4245"/>
                </a:solidFill>
              </a:rPr>
              <a:t>. </a:t>
            </a:r>
            <a:r>
              <a:rPr lang="el-GR" altLang="el-GR" sz="1200" dirty="0">
                <a:hlinkClick r:id="rId12"/>
              </a:rPr>
              <a:t>https://www.who.int/emergencies/diseases/novel-coronavirus-2019/question-and-answers-hub/q-a-detail/coronavirus-disease-covid-19-violence-against-women</a:t>
            </a:r>
            <a:endParaRPr lang="en-GB" altLang="el-GR" sz="1200" dirty="0"/>
          </a:p>
        </p:txBody>
      </p:sp>
      <p:sp>
        <p:nvSpPr>
          <p:cNvPr id="74755" name="TextBox 5">
            <a:extLst>
              <a:ext uri="{FF2B5EF4-FFF2-40B4-BE49-F238E27FC236}">
                <a16:creationId xmlns:a16="http://schemas.microsoft.com/office/drawing/2014/main" id="{7F2DDEB0-7191-8076-80D4-C63376221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49213"/>
            <a:ext cx="3822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2400" b="1" u="sng" dirty="0">
                <a:solidFill>
                  <a:srgbClr val="5F31AB"/>
                </a:solidFill>
              </a:rPr>
              <a:t>References</a:t>
            </a:r>
            <a:r>
              <a:rPr lang="en-GB" altLang="el-GR" sz="1800" dirty="0">
                <a:latin typeface="Calibri" panose="020F0502020204030204" pitchFamily="34" charset="0"/>
              </a:rPr>
              <a:t> </a:t>
            </a:r>
            <a:endParaRPr lang="el-GR" altLang="el-GR" sz="1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 advTm="468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15C9CD-5012-5971-E273-485B4E21EFCA}"/>
              </a:ext>
            </a:extLst>
          </p:cNvPr>
          <p:cNvSpPr txBox="1"/>
          <p:nvPr/>
        </p:nvSpPr>
        <p:spPr>
          <a:xfrm>
            <a:off x="3048000" y="27548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6A4E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credits</a:t>
            </a:r>
            <a:r>
              <a:rPr lang="el-GR" b="1" dirty="0">
                <a:solidFill>
                  <a:srgbClr val="6A4E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GB" b="1" dirty="0">
                <a:solidFill>
                  <a:srgbClr val="6A4E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6A4E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https://pixabay.com/el/</a:t>
            </a:r>
            <a:r>
              <a:rPr lang="en-GB" b="1" dirty="0">
                <a:solidFill>
                  <a:srgbClr val="6A4E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l-GR" b="1" dirty="0">
              <a:solidFill>
                <a:srgbClr val="6A4E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 advTm="4523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E77C0F-20F4-657A-CBEB-BCDB94A18D68}"/>
              </a:ext>
            </a:extLst>
          </p:cNvPr>
          <p:cNvSpPr txBox="1"/>
          <p:nvPr/>
        </p:nvSpPr>
        <p:spPr>
          <a:xfrm>
            <a:off x="1784350" y="2706688"/>
            <a:ext cx="89757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-1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Prevention </a:t>
            </a:r>
            <a:endParaRPr lang="el-GR" sz="5400" b="1" spc="-15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Slide 4-DV">
            <a:hlinkClick r:id="" action="ppaction://media"/>
            <a:extLst>
              <a:ext uri="{FF2B5EF4-FFF2-40B4-BE49-F238E27FC236}">
                <a16:creationId xmlns:a16="http://schemas.microsoft.com/office/drawing/2014/main" id="{700D7AE0-3DC3-A51C-5A3A-E8DA21687A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02899" y="110021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67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564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F3059A-20D8-EBE1-C368-B63C11108BA2}"/>
              </a:ext>
            </a:extLst>
          </p:cNvPr>
          <p:cNvSpPr txBox="1"/>
          <p:nvPr/>
        </p:nvSpPr>
        <p:spPr>
          <a:xfrm>
            <a:off x="1784350" y="2706688"/>
            <a:ext cx="89757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Prevention </a:t>
            </a:r>
            <a:endParaRPr kumimoji="0" lang="el-GR" sz="5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4DBB53-BBCB-358D-19EC-7EC259371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1608138"/>
            <a:ext cx="7931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Where does the problem come from? </a:t>
            </a:r>
            <a:endParaRPr kumimoji="0" lang="el-GR" altLang="el-G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CC03EFB-5534-ADA7-B36B-B9F4F653DBEA}"/>
              </a:ext>
            </a:extLst>
          </p:cNvPr>
          <p:cNvSpPr/>
          <p:nvPr/>
        </p:nvSpPr>
        <p:spPr>
          <a:xfrm>
            <a:off x="2495550" y="2710971"/>
            <a:ext cx="7200900" cy="975471"/>
          </a:xfrm>
          <a:prstGeom prst="rect">
            <a:avLst/>
          </a:prstGeom>
          <a:gradFill>
            <a:gsLst>
              <a:gs pos="20000">
                <a:srgbClr val="6C48B0"/>
              </a:gs>
              <a:gs pos="100000">
                <a:srgbClr val="785EB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B8AA2-7444-CD75-0B5B-732A8422F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2953986"/>
            <a:ext cx="793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How could we prevent this at the </a:t>
            </a:r>
            <a:r>
              <a:rPr kumimoji="0" lang="en-US" alt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beggining</a:t>
            </a:r>
            <a:r>
              <a:rPr kumimoji="0" lang="en-US" alt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? </a:t>
            </a:r>
            <a:endParaRPr kumimoji="0" lang="el-GR" altLang="el-G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</a:endParaRPr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A9F341C0-8238-6B2D-C6DF-2D034A77BD89}"/>
              </a:ext>
            </a:extLst>
          </p:cNvPr>
          <p:cNvGrpSpPr>
            <a:grpSpLocks/>
          </p:cNvGrpSpPr>
          <p:nvPr/>
        </p:nvGrpSpPr>
        <p:grpSpPr bwMode="auto">
          <a:xfrm>
            <a:off x="8004726" y="3686442"/>
            <a:ext cx="4000500" cy="2955925"/>
            <a:chOff x="8062305" y="3669560"/>
            <a:chExt cx="4001335" cy="2956396"/>
          </a:xfrm>
        </p:grpSpPr>
        <p:sp>
          <p:nvSpPr>
            <p:cNvPr id="18" name="Φυσαλίδα σκέψης: Σύννεφο 17">
              <a:extLst>
                <a:ext uri="{FF2B5EF4-FFF2-40B4-BE49-F238E27FC236}">
                  <a16:creationId xmlns:a16="http://schemas.microsoft.com/office/drawing/2014/main" id="{B3C39AB5-3D89-9B9F-923D-55EEFC08A2A0}"/>
                </a:ext>
              </a:extLst>
            </p:cNvPr>
            <p:cNvSpPr/>
            <p:nvPr/>
          </p:nvSpPr>
          <p:spPr>
            <a:xfrm rot="21277483">
              <a:off x="8062305" y="3710842"/>
              <a:ext cx="2923197" cy="2149817"/>
            </a:xfrm>
            <a:prstGeom prst="cloudCallout">
              <a:avLst/>
            </a:prstGeom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12" name="TextBox 18">
              <a:extLst>
                <a:ext uri="{FF2B5EF4-FFF2-40B4-BE49-F238E27FC236}">
                  <a16:creationId xmlns:a16="http://schemas.microsoft.com/office/drawing/2014/main" id="{66EB18BB-FEAA-A767-078A-269D9FA7BF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44935" y="4462770"/>
              <a:ext cx="195775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l-G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Open Sans" panose="020B0606030504020204" pitchFamily="34" charset="0"/>
                </a:rPr>
                <a:t>2min</a:t>
              </a:r>
              <a:endParaRPr kumimoji="0" lang="el-GR" alt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Open Sans" panose="020B0606030504020204" pitchFamily="34" charset="0"/>
              </a:endParaRPr>
            </a:p>
          </p:txBody>
        </p:sp>
        <p:pic>
          <p:nvPicPr>
            <p:cNvPr id="21513" name="Γραφικό 10">
              <a:extLst>
                <a:ext uri="{FF2B5EF4-FFF2-40B4-BE49-F238E27FC236}">
                  <a16:creationId xmlns:a16="http://schemas.microsoft.com/office/drawing/2014/main" id="{7E9571A5-AD51-4C78-9EA1-2D34EF51D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9" t="9103" r="33224" b="10896"/>
            <a:stretch>
              <a:fillRect/>
            </a:stretch>
          </p:blipFill>
          <p:spPr bwMode="auto">
            <a:xfrm rot="623615">
              <a:off x="9772399" y="3669560"/>
              <a:ext cx="2291241" cy="2956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Slide 5a-DV">
            <a:hlinkClick r:id="" action="ppaction://media"/>
            <a:extLst>
              <a:ext uri="{FF2B5EF4-FFF2-40B4-BE49-F238E27FC236}">
                <a16:creationId xmlns:a16="http://schemas.microsoft.com/office/drawing/2014/main" id="{145BA770-B0F2-5857-E923-EE0141F0F9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61863" y="276225"/>
            <a:ext cx="487363" cy="487363"/>
          </a:xfrm>
          <a:prstGeom prst="rect">
            <a:avLst/>
          </a:prstGeom>
        </p:spPr>
      </p:pic>
      <p:pic>
        <p:nvPicPr>
          <p:cNvPr id="7" name="Slide 5b-DV">
            <a:hlinkClick r:id="" action="ppaction://media"/>
            <a:extLst>
              <a:ext uri="{FF2B5EF4-FFF2-40B4-BE49-F238E27FC236}">
                <a16:creationId xmlns:a16="http://schemas.microsoft.com/office/drawing/2014/main" id="{7BCE3704-8CC0-70C7-AA09-CD8E3D37D1C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61863" y="132536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590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" dur="1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6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3" grpId="0" animBg="1"/>
      <p:bldP spid="6" grpId="0"/>
    </p:bldLst>
  </p:timing>
  <p:extLst>
    <p:ext uri="{E180D4A7-C9FB-4DFB-919C-405C955672EB}">
      <p14:showEvtLst xmlns:p14="http://schemas.microsoft.com/office/powerpoint/2010/main">
        <p14:playEvt time="0" objId="2"/>
        <p14:stopEvt time="17637" objId="2"/>
        <p14:playEvt time="138723" objId="7"/>
        <p14:stopEvt time="157571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>
            <a:extLst>
              <a:ext uri="{FF2B5EF4-FFF2-40B4-BE49-F238E27FC236}">
                <a16:creationId xmlns:a16="http://schemas.microsoft.com/office/drawing/2014/main" id="{74DCD250-CDE6-CC0C-AE47-28C95C9CB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069975"/>
            <a:ext cx="10144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Primary Prevention Framework </a:t>
            </a:r>
            <a:endParaRPr lang="el-GR" altLang="el-GR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of Domestic Violence</a:t>
            </a:r>
          </a:p>
        </p:txBody>
      </p:sp>
      <p:sp>
        <p:nvSpPr>
          <p:cNvPr id="35" name="Ελεύθερη σχεδίαση: Σχήμα 34">
            <a:extLst>
              <a:ext uri="{FF2B5EF4-FFF2-40B4-BE49-F238E27FC236}">
                <a16:creationId xmlns:a16="http://schemas.microsoft.com/office/drawing/2014/main" id="{3FE1F5B3-CEC5-7E36-6509-62ADF5FAA9CC}"/>
              </a:ext>
            </a:extLst>
          </p:cNvPr>
          <p:cNvSpPr/>
          <p:nvPr/>
        </p:nvSpPr>
        <p:spPr>
          <a:xfrm>
            <a:off x="3009900" y="3379788"/>
            <a:ext cx="438150" cy="509587"/>
          </a:xfrm>
          <a:custGeom>
            <a:avLst/>
            <a:gdLst>
              <a:gd name="connsiteX0" fmla="*/ 0 w 438069"/>
              <a:gd name="connsiteY0" fmla="*/ 101909 h 509544"/>
              <a:gd name="connsiteX1" fmla="*/ 219035 w 438069"/>
              <a:gd name="connsiteY1" fmla="*/ 101909 h 509544"/>
              <a:gd name="connsiteX2" fmla="*/ 219035 w 438069"/>
              <a:gd name="connsiteY2" fmla="*/ 0 h 509544"/>
              <a:gd name="connsiteX3" fmla="*/ 438069 w 438069"/>
              <a:gd name="connsiteY3" fmla="*/ 254772 h 509544"/>
              <a:gd name="connsiteX4" fmla="*/ 219035 w 438069"/>
              <a:gd name="connsiteY4" fmla="*/ 509544 h 509544"/>
              <a:gd name="connsiteX5" fmla="*/ 219035 w 438069"/>
              <a:gd name="connsiteY5" fmla="*/ 407635 h 509544"/>
              <a:gd name="connsiteX6" fmla="*/ 0 w 438069"/>
              <a:gd name="connsiteY6" fmla="*/ 407635 h 509544"/>
              <a:gd name="connsiteX7" fmla="*/ 0 w 438069"/>
              <a:gd name="connsiteY7" fmla="*/ 101909 h 5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069" h="509544">
                <a:moveTo>
                  <a:pt x="0" y="101909"/>
                </a:moveTo>
                <a:lnTo>
                  <a:pt x="219035" y="101909"/>
                </a:lnTo>
                <a:lnTo>
                  <a:pt x="219035" y="0"/>
                </a:lnTo>
                <a:lnTo>
                  <a:pt x="438069" y="254772"/>
                </a:lnTo>
                <a:lnTo>
                  <a:pt x="219035" y="509544"/>
                </a:lnTo>
                <a:lnTo>
                  <a:pt x="219035" y="407635"/>
                </a:lnTo>
                <a:lnTo>
                  <a:pt x="0" y="407635"/>
                </a:lnTo>
                <a:lnTo>
                  <a:pt x="0" y="101909"/>
                </a:lnTo>
                <a:close/>
              </a:path>
            </a:pathLst>
          </a:custGeom>
          <a:solidFill>
            <a:srgbClr val="5C4492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1">
            <a:schemeClr val="accent6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101909" rIns="131421" bIns="101909" spcCol="1270" anchor="ctr"/>
          <a:lstStyle/>
          <a:p>
            <a:pPr defTabSz="10668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el-GR" sz="2400"/>
          </a:p>
        </p:txBody>
      </p:sp>
      <p:sp>
        <p:nvSpPr>
          <p:cNvPr id="37" name="Ελεύθερη σχεδίαση: Σχήμα 36">
            <a:extLst>
              <a:ext uri="{FF2B5EF4-FFF2-40B4-BE49-F238E27FC236}">
                <a16:creationId xmlns:a16="http://schemas.microsoft.com/office/drawing/2014/main" id="{FF349B36-6934-D446-F2F3-FC50BB457F63}"/>
              </a:ext>
            </a:extLst>
          </p:cNvPr>
          <p:cNvSpPr/>
          <p:nvPr/>
        </p:nvSpPr>
        <p:spPr>
          <a:xfrm>
            <a:off x="5878513" y="3379788"/>
            <a:ext cx="434975" cy="509587"/>
          </a:xfrm>
          <a:custGeom>
            <a:avLst/>
            <a:gdLst>
              <a:gd name="connsiteX0" fmla="*/ 0 w 435578"/>
              <a:gd name="connsiteY0" fmla="*/ 101909 h 509544"/>
              <a:gd name="connsiteX1" fmla="*/ 217789 w 435578"/>
              <a:gd name="connsiteY1" fmla="*/ 101909 h 509544"/>
              <a:gd name="connsiteX2" fmla="*/ 217789 w 435578"/>
              <a:gd name="connsiteY2" fmla="*/ 0 h 509544"/>
              <a:gd name="connsiteX3" fmla="*/ 435578 w 435578"/>
              <a:gd name="connsiteY3" fmla="*/ 254772 h 509544"/>
              <a:gd name="connsiteX4" fmla="*/ 217789 w 435578"/>
              <a:gd name="connsiteY4" fmla="*/ 509544 h 509544"/>
              <a:gd name="connsiteX5" fmla="*/ 217789 w 435578"/>
              <a:gd name="connsiteY5" fmla="*/ 407635 h 509544"/>
              <a:gd name="connsiteX6" fmla="*/ 0 w 435578"/>
              <a:gd name="connsiteY6" fmla="*/ 407635 h 509544"/>
              <a:gd name="connsiteX7" fmla="*/ 0 w 435578"/>
              <a:gd name="connsiteY7" fmla="*/ 101909 h 5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578" h="509544">
                <a:moveTo>
                  <a:pt x="0" y="101909"/>
                </a:moveTo>
                <a:lnTo>
                  <a:pt x="217789" y="101909"/>
                </a:lnTo>
                <a:lnTo>
                  <a:pt x="217789" y="0"/>
                </a:lnTo>
                <a:lnTo>
                  <a:pt x="435578" y="254772"/>
                </a:lnTo>
                <a:lnTo>
                  <a:pt x="217789" y="509544"/>
                </a:lnTo>
                <a:lnTo>
                  <a:pt x="217789" y="407635"/>
                </a:lnTo>
                <a:lnTo>
                  <a:pt x="0" y="407635"/>
                </a:lnTo>
                <a:lnTo>
                  <a:pt x="0" y="101909"/>
                </a:lnTo>
                <a:close/>
              </a:path>
            </a:pathLst>
          </a:custGeom>
          <a:solidFill>
            <a:srgbClr val="6A4EA6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1">
            <a:schemeClr val="accent6">
              <a:shade val="90000"/>
              <a:hueOff val="160693"/>
              <a:satOff val="-6326"/>
              <a:lumOff val="12592"/>
              <a:alphaOff val="0"/>
            </a:schemeClr>
          </a:effectRef>
          <a:fontRef idx="minor">
            <a:schemeClr val="lt1"/>
          </a:fontRef>
        </p:style>
        <p:txBody>
          <a:bodyPr lIns="0" tIns="101909" rIns="130673" bIns="101909" spcCol="1270" anchor="ctr"/>
          <a:lstStyle/>
          <a:p>
            <a:pPr defTabSz="10668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el-GR" sz="2400"/>
          </a:p>
        </p:txBody>
      </p:sp>
      <p:sp>
        <p:nvSpPr>
          <p:cNvPr id="39" name="Ελεύθερη σχεδίαση: Σχήμα 38">
            <a:extLst>
              <a:ext uri="{FF2B5EF4-FFF2-40B4-BE49-F238E27FC236}">
                <a16:creationId xmlns:a16="http://schemas.microsoft.com/office/drawing/2014/main" id="{CBC29F0E-7EED-AD0C-884A-857E7531299C}"/>
              </a:ext>
            </a:extLst>
          </p:cNvPr>
          <p:cNvSpPr/>
          <p:nvPr/>
        </p:nvSpPr>
        <p:spPr>
          <a:xfrm>
            <a:off x="8767763" y="3379788"/>
            <a:ext cx="434975" cy="509587"/>
          </a:xfrm>
          <a:custGeom>
            <a:avLst/>
            <a:gdLst>
              <a:gd name="connsiteX0" fmla="*/ 0 w 435578"/>
              <a:gd name="connsiteY0" fmla="*/ 101909 h 509544"/>
              <a:gd name="connsiteX1" fmla="*/ 217789 w 435578"/>
              <a:gd name="connsiteY1" fmla="*/ 101909 h 509544"/>
              <a:gd name="connsiteX2" fmla="*/ 217789 w 435578"/>
              <a:gd name="connsiteY2" fmla="*/ 0 h 509544"/>
              <a:gd name="connsiteX3" fmla="*/ 435578 w 435578"/>
              <a:gd name="connsiteY3" fmla="*/ 254772 h 509544"/>
              <a:gd name="connsiteX4" fmla="*/ 217789 w 435578"/>
              <a:gd name="connsiteY4" fmla="*/ 509544 h 509544"/>
              <a:gd name="connsiteX5" fmla="*/ 217789 w 435578"/>
              <a:gd name="connsiteY5" fmla="*/ 407635 h 509544"/>
              <a:gd name="connsiteX6" fmla="*/ 0 w 435578"/>
              <a:gd name="connsiteY6" fmla="*/ 407635 h 509544"/>
              <a:gd name="connsiteX7" fmla="*/ 0 w 435578"/>
              <a:gd name="connsiteY7" fmla="*/ 101909 h 5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578" h="509544">
                <a:moveTo>
                  <a:pt x="0" y="101909"/>
                </a:moveTo>
                <a:lnTo>
                  <a:pt x="217789" y="101909"/>
                </a:lnTo>
                <a:lnTo>
                  <a:pt x="217789" y="0"/>
                </a:lnTo>
                <a:lnTo>
                  <a:pt x="435578" y="254772"/>
                </a:lnTo>
                <a:lnTo>
                  <a:pt x="217789" y="509544"/>
                </a:lnTo>
                <a:lnTo>
                  <a:pt x="217789" y="407635"/>
                </a:lnTo>
                <a:lnTo>
                  <a:pt x="0" y="407635"/>
                </a:lnTo>
                <a:lnTo>
                  <a:pt x="0" y="101909"/>
                </a:lnTo>
                <a:close/>
              </a:path>
            </a:pathLst>
          </a:custGeom>
          <a:solidFill>
            <a:srgbClr val="856DBB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1">
            <a:schemeClr val="accent6">
              <a:shade val="90000"/>
              <a:hueOff val="321387"/>
              <a:satOff val="-12653"/>
              <a:lumOff val="25183"/>
              <a:alphaOff val="0"/>
            </a:schemeClr>
          </a:effectRef>
          <a:fontRef idx="minor">
            <a:schemeClr val="lt1"/>
          </a:fontRef>
        </p:style>
        <p:txBody>
          <a:bodyPr lIns="0" tIns="101909" rIns="130673" bIns="101909" spcCol="1270" anchor="ctr"/>
          <a:lstStyle/>
          <a:p>
            <a:pPr defTabSz="10668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el-GR" sz="2400"/>
          </a:p>
        </p:txBody>
      </p:sp>
      <p:grpSp>
        <p:nvGrpSpPr>
          <p:cNvPr id="47" name="Ομάδα 46">
            <a:extLst>
              <a:ext uri="{FF2B5EF4-FFF2-40B4-BE49-F238E27FC236}">
                <a16:creationId xmlns:a16="http://schemas.microsoft.com/office/drawing/2014/main" id="{850F2B9D-2A4E-9EC7-DE87-3370197F71CB}"/>
              </a:ext>
            </a:extLst>
          </p:cNvPr>
          <p:cNvGrpSpPr>
            <a:grpSpLocks/>
          </p:cNvGrpSpPr>
          <p:nvPr/>
        </p:nvGrpSpPr>
        <p:grpSpPr bwMode="auto">
          <a:xfrm>
            <a:off x="9383713" y="2720975"/>
            <a:ext cx="2325687" cy="1928813"/>
            <a:chOff x="9383384" y="2721682"/>
            <a:chExt cx="2325859" cy="1928714"/>
          </a:xfrm>
        </p:grpSpPr>
        <p:sp>
          <p:nvSpPr>
            <p:cNvPr id="40" name="Ελεύθερη σχεδίαση: Σχήμα 39">
              <a:extLst>
                <a:ext uri="{FF2B5EF4-FFF2-40B4-BE49-F238E27FC236}">
                  <a16:creationId xmlns:a16="http://schemas.microsoft.com/office/drawing/2014/main" id="{FD699EC7-63FE-3941-222E-66081E2F2DFD}"/>
                </a:ext>
              </a:extLst>
            </p:cNvPr>
            <p:cNvSpPr/>
            <p:nvPr/>
          </p:nvSpPr>
          <p:spPr>
            <a:xfrm>
              <a:off x="9383384" y="2721682"/>
              <a:ext cx="2054377" cy="1825531"/>
            </a:xfrm>
            <a:custGeom>
              <a:avLst/>
              <a:gdLst>
                <a:gd name="connsiteX0" fmla="*/ 0 w 2054615"/>
                <a:gd name="connsiteY0" fmla="*/ 182508 h 1825076"/>
                <a:gd name="connsiteX1" fmla="*/ 182508 w 2054615"/>
                <a:gd name="connsiteY1" fmla="*/ 0 h 1825076"/>
                <a:gd name="connsiteX2" fmla="*/ 1872107 w 2054615"/>
                <a:gd name="connsiteY2" fmla="*/ 0 h 1825076"/>
                <a:gd name="connsiteX3" fmla="*/ 2054615 w 2054615"/>
                <a:gd name="connsiteY3" fmla="*/ 182508 h 1825076"/>
                <a:gd name="connsiteX4" fmla="*/ 2054615 w 2054615"/>
                <a:gd name="connsiteY4" fmla="*/ 1642568 h 1825076"/>
                <a:gd name="connsiteX5" fmla="*/ 1872107 w 2054615"/>
                <a:gd name="connsiteY5" fmla="*/ 1825076 h 1825076"/>
                <a:gd name="connsiteX6" fmla="*/ 182508 w 2054615"/>
                <a:gd name="connsiteY6" fmla="*/ 1825076 h 1825076"/>
                <a:gd name="connsiteX7" fmla="*/ 0 w 2054615"/>
                <a:gd name="connsiteY7" fmla="*/ 1642568 h 1825076"/>
                <a:gd name="connsiteX8" fmla="*/ 0 w 2054615"/>
                <a:gd name="connsiteY8" fmla="*/ 182508 h 182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4615" h="1825076">
                  <a:moveTo>
                    <a:pt x="0" y="182508"/>
                  </a:moveTo>
                  <a:cubicBezTo>
                    <a:pt x="0" y="81712"/>
                    <a:pt x="81712" y="0"/>
                    <a:pt x="182508" y="0"/>
                  </a:cubicBezTo>
                  <a:lnTo>
                    <a:pt x="1872107" y="0"/>
                  </a:lnTo>
                  <a:cubicBezTo>
                    <a:pt x="1972903" y="0"/>
                    <a:pt x="2054615" y="81712"/>
                    <a:pt x="2054615" y="182508"/>
                  </a:cubicBezTo>
                  <a:lnTo>
                    <a:pt x="2054615" y="1642568"/>
                  </a:lnTo>
                  <a:cubicBezTo>
                    <a:pt x="2054615" y="1743364"/>
                    <a:pt x="1972903" y="1825076"/>
                    <a:pt x="1872107" y="1825076"/>
                  </a:cubicBezTo>
                  <a:lnTo>
                    <a:pt x="182508" y="1825076"/>
                  </a:lnTo>
                  <a:cubicBezTo>
                    <a:pt x="81712" y="1825076"/>
                    <a:pt x="0" y="1743364"/>
                    <a:pt x="0" y="1642568"/>
                  </a:cubicBezTo>
                  <a:lnTo>
                    <a:pt x="0" y="182508"/>
                  </a:lnTo>
                  <a:close/>
                </a:path>
              </a:pathLst>
            </a:custGeom>
            <a:solidFill>
              <a:srgbClr val="856DBB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shade val="80000"/>
                <a:hueOff val="321280"/>
                <a:satOff val="-12909"/>
                <a:lumOff val="27628"/>
                <a:alphaOff val="0"/>
              </a:schemeClr>
            </a:effectRef>
            <a:fontRef idx="minor">
              <a:schemeClr val="lt1"/>
            </a:fontRef>
          </p:style>
          <p:txBody>
            <a:bodyPr lIns="144895" tIns="144895" rIns="144895" bIns="144895" spcCol="1270" anchor="ctr"/>
            <a:lstStyle/>
            <a:p>
              <a:pPr defTabSz="10668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4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</a:rPr>
                <a:t>Assure widespred adoption</a:t>
              </a:r>
              <a:endParaRPr lang="el-GR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23573" name="Ομάδα 21">
              <a:extLst>
                <a:ext uri="{FF2B5EF4-FFF2-40B4-BE49-F238E27FC236}">
                  <a16:creationId xmlns:a16="http://schemas.microsoft.com/office/drawing/2014/main" id="{E8315AC5-F621-C1B4-0AE6-476F6E3A6B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75204" y="3942510"/>
              <a:ext cx="634039" cy="707886"/>
              <a:chOff x="11118515" y="3973288"/>
              <a:chExt cx="634039" cy="707886"/>
            </a:xfrm>
          </p:grpSpPr>
          <p:pic>
            <p:nvPicPr>
              <p:cNvPr id="23574" name="Γραφικό 19">
                <a:extLst>
                  <a:ext uri="{FF2B5EF4-FFF2-40B4-BE49-F238E27FC236}">
                    <a16:creationId xmlns:a16="http://schemas.microsoft.com/office/drawing/2014/main" id="{1E5E04C9-B202-4C1D-EF26-D7EF7ADB63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19095" y="4016045"/>
                <a:ext cx="633459" cy="634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9C2510-C226-2167-6D82-BC36CA0EAAFB}"/>
                  </a:ext>
                </a:extLst>
              </p:cNvPr>
              <p:cNvSpPr txBox="1"/>
              <p:nvPr/>
            </p:nvSpPr>
            <p:spPr>
              <a:xfrm>
                <a:off x="11203238" y="3973185"/>
                <a:ext cx="479461" cy="70798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4000" dirty="0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</a:rPr>
                  <a:t>4</a:t>
                </a:r>
              </a:p>
            </p:txBody>
          </p:sp>
        </p:grpSp>
      </p:grpSp>
      <p:grpSp>
        <p:nvGrpSpPr>
          <p:cNvPr id="41" name="Ομάδα 40">
            <a:extLst>
              <a:ext uri="{FF2B5EF4-FFF2-40B4-BE49-F238E27FC236}">
                <a16:creationId xmlns:a16="http://schemas.microsoft.com/office/drawing/2014/main" id="{A76FBA60-CC07-6114-B083-1E9882B27E40}"/>
              </a:ext>
            </a:extLst>
          </p:cNvPr>
          <p:cNvGrpSpPr>
            <a:grpSpLocks/>
          </p:cNvGrpSpPr>
          <p:nvPr/>
        </p:nvGrpSpPr>
        <p:grpSpPr bwMode="auto">
          <a:xfrm>
            <a:off x="749300" y="2720975"/>
            <a:ext cx="2216150" cy="1928813"/>
            <a:chOff x="749299" y="2721682"/>
            <a:chExt cx="2216191" cy="1928804"/>
          </a:xfrm>
        </p:grpSpPr>
        <p:sp>
          <p:nvSpPr>
            <p:cNvPr id="34" name="Ελεύθερη σχεδίαση: Σχήμα 33">
              <a:extLst>
                <a:ext uri="{FF2B5EF4-FFF2-40B4-BE49-F238E27FC236}">
                  <a16:creationId xmlns:a16="http://schemas.microsoft.com/office/drawing/2014/main" id="{C7023EED-7AE1-F57A-4936-A980926FF9DF}"/>
                </a:ext>
              </a:extLst>
            </p:cNvPr>
            <p:cNvSpPr/>
            <p:nvPr/>
          </p:nvSpPr>
          <p:spPr>
            <a:xfrm>
              <a:off x="749299" y="2721682"/>
              <a:ext cx="2054263" cy="1825616"/>
            </a:xfrm>
            <a:custGeom>
              <a:avLst/>
              <a:gdLst>
                <a:gd name="connsiteX0" fmla="*/ 0 w 2054615"/>
                <a:gd name="connsiteY0" fmla="*/ 182508 h 1825076"/>
                <a:gd name="connsiteX1" fmla="*/ 182508 w 2054615"/>
                <a:gd name="connsiteY1" fmla="*/ 0 h 1825076"/>
                <a:gd name="connsiteX2" fmla="*/ 1872107 w 2054615"/>
                <a:gd name="connsiteY2" fmla="*/ 0 h 1825076"/>
                <a:gd name="connsiteX3" fmla="*/ 2054615 w 2054615"/>
                <a:gd name="connsiteY3" fmla="*/ 182508 h 1825076"/>
                <a:gd name="connsiteX4" fmla="*/ 2054615 w 2054615"/>
                <a:gd name="connsiteY4" fmla="*/ 1642568 h 1825076"/>
                <a:gd name="connsiteX5" fmla="*/ 1872107 w 2054615"/>
                <a:gd name="connsiteY5" fmla="*/ 1825076 h 1825076"/>
                <a:gd name="connsiteX6" fmla="*/ 182508 w 2054615"/>
                <a:gd name="connsiteY6" fmla="*/ 1825076 h 1825076"/>
                <a:gd name="connsiteX7" fmla="*/ 0 w 2054615"/>
                <a:gd name="connsiteY7" fmla="*/ 1642568 h 1825076"/>
                <a:gd name="connsiteX8" fmla="*/ 0 w 2054615"/>
                <a:gd name="connsiteY8" fmla="*/ 182508 h 182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4615" h="1825076">
                  <a:moveTo>
                    <a:pt x="0" y="182508"/>
                  </a:moveTo>
                  <a:cubicBezTo>
                    <a:pt x="0" y="81712"/>
                    <a:pt x="81712" y="0"/>
                    <a:pt x="182508" y="0"/>
                  </a:cubicBezTo>
                  <a:lnTo>
                    <a:pt x="1872107" y="0"/>
                  </a:lnTo>
                  <a:cubicBezTo>
                    <a:pt x="1972903" y="0"/>
                    <a:pt x="2054615" y="81712"/>
                    <a:pt x="2054615" y="182508"/>
                  </a:cubicBezTo>
                  <a:lnTo>
                    <a:pt x="2054615" y="1642568"/>
                  </a:lnTo>
                  <a:cubicBezTo>
                    <a:pt x="2054615" y="1743364"/>
                    <a:pt x="1972903" y="1825076"/>
                    <a:pt x="1872107" y="1825076"/>
                  </a:cubicBezTo>
                  <a:lnTo>
                    <a:pt x="182508" y="1825076"/>
                  </a:lnTo>
                  <a:cubicBezTo>
                    <a:pt x="81712" y="1825076"/>
                    <a:pt x="0" y="1743364"/>
                    <a:pt x="0" y="1642568"/>
                  </a:cubicBezTo>
                  <a:lnTo>
                    <a:pt x="0" y="182508"/>
                  </a:lnTo>
                  <a:close/>
                </a:path>
              </a:pathLst>
            </a:custGeom>
            <a:solidFill>
              <a:srgbClr val="47347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895" tIns="144895" rIns="144895" bIns="144895" spcCol="1270" anchor="ctr"/>
            <a:lstStyle/>
            <a:p>
              <a:pPr defTabSz="10668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4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Define the domestic violence </a:t>
              </a:r>
              <a:endParaRPr lang="el-GR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3570" name="Γραφικό 23">
              <a:extLst>
                <a:ext uri="{FF2B5EF4-FFF2-40B4-BE49-F238E27FC236}">
                  <a16:creationId xmlns:a16="http://schemas.microsoft.com/office/drawing/2014/main" id="{790F5661-544A-5B7B-1321-4383E4DBE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066" y="4017076"/>
              <a:ext cx="633424" cy="63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582657-C7A7-1746-904C-7DDC9D876A8D}"/>
                </a:ext>
              </a:extLst>
            </p:cNvPr>
            <p:cNvSpPr txBox="1"/>
            <p:nvPr/>
          </p:nvSpPr>
          <p:spPr>
            <a:xfrm>
              <a:off x="2432080" y="4004376"/>
              <a:ext cx="479434" cy="646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3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1</a:t>
              </a:r>
            </a:p>
          </p:txBody>
        </p:sp>
      </p:grpSp>
      <p:grpSp>
        <p:nvGrpSpPr>
          <p:cNvPr id="45" name="Ομάδα 44">
            <a:extLst>
              <a:ext uri="{FF2B5EF4-FFF2-40B4-BE49-F238E27FC236}">
                <a16:creationId xmlns:a16="http://schemas.microsoft.com/office/drawing/2014/main" id="{0EF92680-DBB9-0235-20AF-8ED5C21C9CC8}"/>
              </a:ext>
            </a:extLst>
          </p:cNvPr>
          <p:cNvGrpSpPr>
            <a:grpSpLocks/>
          </p:cNvGrpSpPr>
          <p:nvPr/>
        </p:nvGrpSpPr>
        <p:grpSpPr bwMode="auto">
          <a:xfrm>
            <a:off x="3630613" y="2720975"/>
            <a:ext cx="2190750" cy="1973263"/>
            <a:chOff x="3630460" y="2721682"/>
            <a:chExt cx="2190149" cy="1971963"/>
          </a:xfrm>
        </p:grpSpPr>
        <p:sp>
          <p:nvSpPr>
            <p:cNvPr id="36" name="Ελεύθερη σχεδίαση: Σχήμα 35">
              <a:extLst>
                <a:ext uri="{FF2B5EF4-FFF2-40B4-BE49-F238E27FC236}">
                  <a16:creationId xmlns:a16="http://schemas.microsoft.com/office/drawing/2014/main" id="{BA3F0131-CD59-6281-2B71-E5B74AFFA34C}"/>
                </a:ext>
              </a:extLst>
            </p:cNvPr>
            <p:cNvSpPr/>
            <p:nvPr/>
          </p:nvSpPr>
          <p:spPr>
            <a:xfrm>
              <a:off x="3630460" y="2721682"/>
              <a:ext cx="2055248" cy="1824422"/>
            </a:xfrm>
            <a:custGeom>
              <a:avLst/>
              <a:gdLst>
                <a:gd name="connsiteX0" fmla="*/ 0 w 2054615"/>
                <a:gd name="connsiteY0" fmla="*/ 182508 h 1825076"/>
                <a:gd name="connsiteX1" fmla="*/ 182508 w 2054615"/>
                <a:gd name="connsiteY1" fmla="*/ 0 h 1825076"/>
                <a:gd name="connsiteX2" fmla="*/ 1872107 w 2054615"/>
                <a:gd name="connsiteY2" fmla="*/ 0 h 1825076"/>
                <a:gd name="connsiteX3" fmla="*/ 2054615 w 2054615"/>
                <a:gd name="connsiteY3" fmla="*/ 182508 h 1825076"/>
                <a:gd name="connsiteX4" fmla="*/ 2054615 w 2054615"/>
                <a:gd name="connsiteY4" fmla="*/ 1642568 h 1825076"/>
                <a:gd name="connsiteX5" fmla="*/ 1872107 w 2054615"/>
                <a:gd name="connsiteY5" fmla="*/ 1825076 h 1825076"/>
                <a:gd name="connsiteX6" fmla="*/ 182508 w 2054615"/>
                <a:gd name="connsiteY6" fmla="*/ 1825076 h 1825076"/>
                <a:gd name="connsiteX7" fmla="*/ 0 w 2054615"/>
                <a:gd name="connsiteY7" fmla="*/ 1642568 h 1825076"/>
                <a:gd name="connsiteX8" fmla="*/ 0 w 2054615"/>
                <a:gd name="connsiteY8" fmla="*/ 182508 h 182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4615" h="1825076">
                  <a:moveTo>
                    <a:pt x="0" y="182508"/>
                  </a:moveTo>
                  <a:cubicBezTo>
                    <a:pt x="0" y="81712"/>
                    <a:pt x="81712" y="0"/>
                    <a:pt x="182508" y="0"/>
                  </a:cubicBezTo>
                  <a:lnTo>
                    <a:pt x="1872107" y="0"/>
                  </a:lnTo>
                  <a:cubicBezTo>
                    <a:pt x="1972903" y="0"/>
                    <a:pt x="2054615" y="81712"/>
                    <a:pt x="2054615" y="182508"/>
                  </a:cubicBezTo>
                  <a:lnTo>
                    <a:pt x="2054615" y="1642568"/>
                  </a:lnTo>
                  <a:cubicBezTo>
                    <a:pt x="2054615" y="1743364"/>
                    <a:pt x="1972903" y="1825076"/>
                    <a:pt x="1872107" y="1825076"/>
                  </a:cubicBezTo>
                  <a:lnTo>
                    <a:pt x="182508" y="1825076"/>
                  </a:lnTo>
                  <a:cubicBezTo>
                    <a:pt x="81712" y="1825076"/>
                    <a:pt x="0" y="1743364"/>
                    <a:pt x="0" y="1642568"/>
                  </a:cubicBezTo>
                  <a:lnTo>
                    <a:pt x="0" y="182508"/>
                  </a:lnTo>
                  <a:close/>
                </a:path>
              </a:pathLst>
            </a:custGeom>
            <a:solidFill>
              <a:srgbClr val="5C4492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shade val="80000"/>
                <a:hueOff val="107093"/>
                <a:satOff val="-4303"/>
                <a:lumOff val="9209"/>
                <a:alphaOff val="0"/>
              </a:schemeClr>
            </a:effectRef>
            <a:fontRef idx="minor">
              <a:schemeClr val="lt1"/>
            </a:fontRef>
          </p:style>
          <p:txBody>
            <a:bodyPr lIns="144895" tIns="144895" rIns="144895" bIns="144895" spcCol="1270" anchor="ctr"/>
            <a:lstStyle/>
            <a:p>
              <a:pPr defTabSz="10668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4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Identify risk and protective factors</a:t>
              </a:r>
              <a:endParaRPr lang="el-GR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3567" name="Γραφικό 27">
              <a:extLst>
                <a:ext uri="{FF2B5EF4-FFF2-40B4-BE49-F238E27FC236}">
                  <a16:creationId xmlns:a16="http://schemas.microsoft.com/office/drawing/2014/main" id="{6F362F81-8E6B-B775-B7D2-517A4E195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2131" y="4059063"/>
              <a:ext cx="628478" cy="63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66E5E6-B325-787D-5E02-B15A6A4ED86E}"/>
                </a:ext>
              </a:extLst>
            </p:cNvPr>
            <p:cNvSpPr txBox="1"/>
            <p:nvPr/>
          </p:nvSpPr>
          <p:spPr>
            <a:xfrm>
              <a:off x="5303226" y="4028920"/>
              <a:ext cx="474532" cy="6472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3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2</a:t>
              </a:r>
            </a:p>
          </p:txBody>
        </p:sp>
      </p:grpSp>
      <p:grpSp>
        <p:nvGrpSpPr>
          <p:cNvPr id="46" name="Ομάδα 45">
            <a:extLst>
              <a:ext uri="{FF2B5EF4-FFF2-40B4-BE49-F238E27FC236}">
                <a16:creationId xmlns:a16="http://schemas.microsoft.com/office/drawing/2014/main" id="{D5F4798C-76F4-C199-7BB2-AA429B4AFA02}"/>
              </a:ext>
            </a:extLst>
          </p:cNvPr>
          <p:cNvGrpSpPr>
            <a:grpSpLocks/>
          </p:cNvGrpSpPr>
          <p:nvPr/>
        </p:nvGrpSpPr>
        <p:grpSpPr bwMode="auto">
          <a:xfrm>
            <a:off x="6507163" y="2720975"/>
            <a:ext cx="2257425" cy="1954213"/>
            <a:chOff x="6506922" y="2721682"/>
            <a:chExt cx="2258004" cy="1953757"/>
          </a:xfrm>
        </p:grpSpPr>
        <p:sp>
          <p:nvSpPr>
            <p:cNvPr id="38" name="Ελεύθερη σχεδίαση: Σχήμα 37">
              <a:extLst>
                <a:ext uri="{FF2B5EF4-FFF2-40B4-BE49-F238E27FC236}">
                  <a16:creationId xmlns:a16="http://schemas.microsoft.com/office/drawing/2014/main" id="{4333FF80-8641-57BB-B3E6-0B99680DA513}"/>
                </a:ext>
              </a:extLst>
            </p:cNvPr>
            <p:cNvSpPr/>
            <p:nvPr/>
          </p:nvSpPr>
          <p:spPr>
            <a:xfrm>
              <a:off x="6506922" y="2721682"/>
              <a:ext cx="2054752" cy="1825199"/>
            </a:xfrm>
            <a:custGeom>
              <a:avLst/>
              <a:gdLst>
                <a:gd name="connsiteX0" fmla="*/ 0 w 2054615"/>
                <a:gd name="connsiteY0" fmla="*/ 182508 h 1825076"/>
                <a:gd name="connsiteX1" fmla="*/ 182508 w 2054615"/>
                <a:gd name="connsiteY1" fmla="*/ 0 h 1825076"/>
                <a:gd name="connsiteX2" fmla="*/ 1872107 w 2054615"/>
                <a:gd name="connsiteY2" fmla="*/ 0 h 1825076"/>
                <a:gd name="connsiteX3" fmla="*/ 2054615 w 2054615"/>
                <a:gd name="connsiteY3" fmla="*/ 182508 h 1825076"/>
                <a:gd name="connsiteX4" fmla="*/ 2054615 w 2054615"/>
                <a:gd name="connsiteY4" fmla="*/ 1642568 h 1825076"/>
                <a:gd name="connsiteX5" fmla="*/ 1872107 w 2054615"/>
                <a:gd name="connsiteY5" fmla="*/ 1825076 h 1825076"/>
                <a:gd name="connsiteX6" fmla="*/ 182508 w 2054615"/>
                <a:gd name="connsiteY6" fmla="*/ 1825076 h 1825076"/>
                <a:gd name="connsiteX7" fmla="*/ 0 w 2054615"/>
                <a:gd name="connsiteY7" fmla="*/ 1642568 h 1825076"/>
                <a:gd name="connsiteX8" fmla="*/ 0 w 2054615"/>
                <a:gd name="connsiteY8" fmla="*/ 182508 h 182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4615" h="1825076">
                  <a:moveTo>
                    <a:pt x="0" y="182508"/>
                  </a:moveTo>
                  <a:cubicBezTo>
                    <a:pt x="0" y="81712"/>
                    <a:pt x="81712" y="0"/>
                    <a:pt x="182508" y="0"/>
                  </a:cubicBezTo>
                  <a:lnTo>
                    <a:pt x="1872107" y="0"/>
                  </a:lnTo>
                  <a:cubicBezTo>
                    <a:pt x="1972903" y="0"/>
                    <a:pt x="2054615" y="81712"/>
                    <a:pt x="2054615" y="182508"/>
                  </a:cubicBezTo>
                  <a:lnTo>
                    <a:pt x="2054615" y="1642568"/>
                  </a:lnTo>
                  <a:cubicBezTo>
                    <a:pt x="2054615" y="1743364"/>
                    <a:pt x="1972903" y="1825076"/>
                    <a:pt x="1872107" y="1825076"/>
                  </a:cubicBezTo>
                  <a:lnTo>
                    <a:pt x="182508" y="1825076"/>
                  </a:lnTo>
                  <a:cubicBezTo>
                    <a:pt x="81712" y="1825076"/>
                    <a:pt x="0" y="1743364"/>
                    <a:pt x="0" y="1642568"/>
                  </a:cubicBezTo>
                  <a:lnTo>
                    <a:pt x="0" y="182508"/>
                  </a:lnTo>
                  <a:close/>
                </a:path>
              </a:pathLst>
            </a:custGeom>
            <a:solidFill>
              <a:srgbClr val="6A4EA6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shade val="80000"/>
                <a:hueOff val="214187"/>
                <a:satOff val="-8606"/>
                <a:lumOff val="18419"/>
                <a:alphaOff val="0"/>
              </a:schemeClr>
            </a:effectRef>
            <a:fontRef idx="minor">
              <a:schemeClr val="lt1"/>
            </a:fontRef>
          </p:style>
          <p:txBody>
            <a:bodyPr lIns="144895" tIns="144895" rIns="144895" bIns="144895" spcCol="1270" anchor="ctr"/>
            <a:lstStyle/>
            <a:p>
              <a:pPr defTabSz="10668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4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</a:rPr>
                <a:t>Develop</a:t>
              </a:r>
              <a:r>
                <a:rPr lang="en-US" sz="24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</a:rPr>
                <a:t> prevention strategies </a:t>
              </a:r>
              <a:endParaRPr lang="el-GR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23564" name="Γραφικό 30">
              <a:extLst>
                <a:ext uri="{FF2B5EF4-FFF2-40B4-BE49-F238E27FC236}">
                  <a16:creationId xmlns:a16="http://schemas.microsoft.com/office/drawing/2014/main" id="{742FEBCC-0619-AF52-7329-ACD6AF071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1351" y="4042174"/>
              <a:ext cx="633575" cy="63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0188F3-CBE5-ABD0-87F3-C0C905520151}"/>
                </a:ext>
              </a:extLst>
            </p:cNvPr>
            <p:cNvSpPr txBox="1"/>
            <p:nvPr/>
          </p:nvSpPr>
          <p:spPr>
            <a:xfrm>
              <a:off x="8223449" y="4029477"/>
              <a:ext cx="474785" cy="6459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3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3</a:t>
              </a:r>
            </a:p>
          </p:txBody>
        </p:sp>
      </p:grpSp>
      <p:pic>
        <p:nvPicPr>
          <p:cNvPr id="2" name="Slide 6-DV">
            <a:hlinkClick r:id="" action="ppaction://media"/>
            <a:extLst>
              <a:ext uri="{FF2B5EF4-FFF2-40B4-BE49-F238E27FC236}">
                <a16:creationId xmlns:a16="http://schemas.microsoft.com/office/drawing/2014/main" id="{A8083F6F-109D-7CA1-DF3E-67D266F438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6466" y="23126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31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97D861B-7945-763C-D9C9-F9BBBB5625E4}"/>
              </a:ext>
            </a:extLst>
          </p:cNvPr>
          <p:cNvSpPr/>
          <p:nvPr/>
        </p:nvSpPr>
        <p:spPr>
          <a:xfrm>
            <a:off x="3052763" y="584200"/>
            <a:ext cx="6086475" cy="820738"/>
          </a:xfrm>
          <a:prstGeom prst="rect">
            <a:avLst/>
          </a:prstGeom>
          <a:solidFill>
            <a:srgbClr val="5330A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603" name="TextBox 4">
            <a:extLst>
              <a:ext uri="{FF2B5EF4-FFF2-40B4-BE49-F238E27FC236}">
                <a16:creationId xmlns:a16="http://schemas.microsoft.com/office/drawing/2014/main" id="{AFE79DD5-D516-799B-2DF7-FF51D52CF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701675"/>
            <a:ext cx="5759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3200" b="1" dirty="0">
                <a:solidFill>
                  <a:schemeClr val="bg1"/>
                </a:solidFill>
              </a:rPr>
              <a:t>Primary prevention goals</a:t>
            </a:r>
            <a:endParaRPr lang="el-GR" altLang="el-GR" sz="3200" b="1" dirty="0">
              <a:solidFill>
                <a:schemeClr val="bg1"/>
              </a:solidFill>
            </a:endParaRP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E08F45C6-B497-7CE2-5076-F9319A7DC3FD}"/>
              </a:ext>
            </a:extLst>
          </p:cNvPr>
          <p:cNvCxnSpPr>
            <a:cxnSpLocks/>
          </p:cNvCxnSpPr>
          <p:nvPr/>
        </p:nvCxnSpPr>
        <p:spPr>
          <a:xfrm>
            <a:off x="6072188" y="1389063"/>
            <a:ext cx="0" cy="63817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58AEC123-F80F-A350-9845-318202F8B99F}"/>
              </a:ext>
            </a:extLst>
          </p:cNvPr>
          <p:cNvCxnSpPr>
            <a:cxnSpLocks/>
          </p:cNvCxnSpPr>
          <p:nvPr/>
        </p:nvCxnSpPr>
        <p:spPr>
          <a:xfrm flipV="1">
            <a:off x="2671763" y="2027238"/>
            <a:ext cx="3400425" cy="635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938656E3-A88A-63CB-570F-1C97CEF8EF71}"/>
              </a:ext>
            </a:extLst>
          </p:cNvPr>
          <p:cNvCxnSpPr>
            <a:cxnSpLocks/>
          </p:cNvCxnSpPr>
          <p:nvPr/>
        </p:nvCxnSpPr>
        <p:spPr>
          <a:xfrm>
            <a:off x="2671763" y="2033588"/>
            <a:ext cx="0" cy="39211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96BE6413-8125-DA7E-A205-287BD911A7A1}"/>
              </a:ext>
            </a:extLst>
          </p:cNvPr>
          <p:cNvCxnSpPr>
            <a:cxnSpLocks/>
          </p:cNvCxnSpPr>
          <p:nvPr/>
        </p:nvCxnSpPr>
        <p:spPr>
          <a:xfrm>
            <a:off x="6072188" y="2039938"/>
            <a:ext cx="0" cy="39211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56A532A9-1454-9632-C2A1-E07D463ADCA2}"/>
              </a:ext>
            </a:extLst>
          </p:cNvPr>
          <p:cNvCxnSpPr>
            <a:cxnSpLocks/>
          </p:cNvCxnSpPr>
          <p:nvPr/>
        </p:nvCxnSpPr>
        <p:spPr>
          <a:xfrm>
            <a:off x="9474200" y="2033588"/>
            <a:ext cx="0" cy="39211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6310D33A-0F8F-01E5-FC7F-2012FD5C1D7D}"/>
              </a:ext>
            </a:extLst>
          </p:cNvPr>
          <p:cNvGrpSpPr/>
          <p:nvPr/>
        </p:nvGrpSpPr>
        <p:grpSpPr>
          <a:xfrm>
            <a:off x="1204913" y="2432050"/>
            <a:ext cx="2935287" cy="1593850"/>
            <a:chOff x="1204913" y="2432050"/>
            <a:chExt cx="2935287" cy="1593850"/>
          </a:xfrm>
        </p:grpSpPr>
        <p:sp>
          <p:nvSpPr>
            <p:cNvPr id="22" name="Ορθογώνιο 21">
              <a:extLst>
                <a:ext uri="{FF2B5EF4-FFF2-40B4-BE49-F238E27FC236}">
                  <a16:creationId xmlns:a16="http://schemas.microsoft.com/office/drawing/2014/main" id="{FA1D0974-7C3F-1D9D-3AB0-02C9CAFD2F4D}"/>
                </a:ext>
              </a:extLst>
            </p:cNvPr>
            <p:cNvSpPr/>
            <p:nvPr/>
          </p:nvSpPr>
          <p:spPr>
            <a:xfrm>
              <a:off x="1204913" y="2432050"/>
              <a:ext cx="2935287" cy="1593850"/>
            </a:xfrm>
            <a:prstGeom prst="rect">
              <a:avLst/>
            </a:prstGeom>
            <a:solidFill>
              <a:srgbClr val="6A4EA6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DA9264-84BA-37FE-7919-8F43061BBE0E}"/>
                </a:ext>
              </a:extLst>
            </p:cNvPr>
            <p:cNvSpPr txBox="1"/>
            <p:nvPr/>
          </p:nvSpPr>
          <p:spPr>
            <a:xfrm>
              <a:off x="1625600" y="2876550"/>
              <a:ext cx="2095500" cy="708025"/>
            </a:xfrm>
            <a:prstGeom prst="rect">
              <a:avLst/>
            </a:prstGeom>
            <a:solidFill>
              <a:srgbClr val="6A4EA6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Prevention of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violence</a:t>
              </a:r>
              <a:endParaRPr lang="el-G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CE421761-A074-D68D-8BA1-ECCD8A03DD02}"/>
              </a:ext>
            </a:extLst>
          </p:cNvPr>
          <p:cNvGrpSpPr/>
          <p:nvPr/>
        </p:nvGrpSpPr>
        <p:grpSpPr>
          <a:xfrm>
            <a:off x="4603750" y="2432050"/>
            <a:ext cx="2935288" cy="1593850"/>
            <a:chOff x="4603750" y="2432050"/>
            <a:chExt cx="2935288" cy="1593850"/>
          </a:xfrm>
        </p:grpSpPr>
        <p:sp>
          <p:nvSpPr>
            <p:cNvPr id="24" name="Ορθογώνιο 23">
              <a:extLst>
                <a:ext uri="{FF2B5EF4-FFF2-40B4-BE49-F238E27FC236}">
                  <a16:creationId xmlns:a16="http://schemas.microsoft.com/office/drawing/2014/main" id="{FD5F83A7-19AE-5531-70AD-64C605207731}"/>
                </a:ext>
              </a:extLst>
            </p:cNvPr>
            <p:cNvSpPr/>
            <p:nvPr/>
          </p:nvSpPr>
          <p:spPr>
            <a:xfrm>
              <a:off x="4603750" y="2432050"/>
              <a:ext cx="2935288" cy="1593850"/>
            </a:xfrm>
            <a:prstGeom prst="rect">
              <a:avLst/>
            </a:prstGeom>
            <a:solidFill>
              <a:srgbClr val="6A4EA6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sz="200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F701D0-7B80-BE67-EFFA-96DB9DCE5E7D}"/>
                </a:ext>
              </a:extLst>
            </p:cNvPr>
            <p:cNvSpPr txBox="1"/>
            <p:nvPr/>
          </p:nvSpPr>
          <p:spPr>
            <a:xfrm>
              <a:off x="4708525" y="2643188"/>
              <a:ext cx="2725738" cy="1014412"/>
            </a:xfrm>
            <a:prstGeom prst="rect">
              <a:avLst/>
            </a:prstGeom>
            <a:solidFill>
              <a:srgbClr val="6A4EA6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Provision of knowledge and skills development </a:t>
              </a:r>
              <a:endParaRPr lang="el-G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00D70FC4-42B1-CCA0-26B6-6677A6184F95}"/>
              </a:ext>
            </a:extLst>
          </p:cNvPr>
          <p:cNvGrpSpPr/>
          <p:nvPr/>
        </p:nvGrpSpPr>
        <p:grpSpPr>
          <a:xfrm>
            <a:off x="8004175" y="2425700"/>
            <a:ext cx="2935288" cy="1593850"/>
            <a:chOff x="8004175" y="2425700"/>
            <a:chExt cx="2935288" cy="1593850"/>
          </a:xfrm>
        </p:grpSpPr>
        <p:sp>
          <p:nvSpPr>
            <p:cNvPr id="25" name="Ορθογώνιο 24">
              <a:extLst>
                <a:ext uri="{FF2B5EF4-FFF2-40B4-BE49-F238E27FC236}">
                  <a16:creationId xmlns:a16="http://schemas.microsoft.com/office/drawing/2014/main" id="{F0575088-45DC-A98E-2E93-6F85D266A4C2}"/>
                </a:ext>
              </a:extLst>
            </p:cNvPr>
            <p:cNvSpPr/>
            <p:nvPr/>
          </p:nvSpPr>
          <p:spPr>
            <a:xfrm>
              <a:off x="8004175" y="2425700"/>
              <a:ext cx="2935288" cy="1593850"/>
            </a:xfrm>
            <a:prstGeom prst="rect">
              <a:avLst/>
            </a:prstGeom>
            <a:solidFill>
              <a:srgbClr val="6A4EA6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sz="200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5CA0C8-3119-5A5D-34EA-353680EA6EB1}"/>
                </a:ext>
              </a:extLst>
            </p:cNvPr>
            <p:cNvSpPr txBox="1"/>
            <p:nvPr/>
          </p:nvSpPr>
          <p:spPr>
            <a:xfrm>
              <a:off x="8210550" y="2736850"/>
              <a:ext cx="2516188" cy="1016000"/>
            </a:xfrm>
            <a:prstGeom prst="rect">
              <a:avLst/>
            </a:prstGeom>
            <a:solidFill>
              <a:srgbClr val="6A4EA6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Change of attitudes and behaviors </a:t>
              </a:r>
              <a:endParaRPr lang="el-G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4" name="Ομάδα 43">
            <a:extLst>
              <a:ext uri="{FF2B5EF4-FFF2-40B4-BE49-F238E27FC236}">
                <a16:creationId xmlns:a16="http://schemas.microsoft.com/office/drawing/2014/main" id="{D8125589-B937-10E4-2D07-5EED399FC4FE}"/>
              </a:ext>
            </a:extLst>
          </p:cNvPr>
          <p:cNvGrpSpPr>
            <a:grpSpLocks/>
          </p:cNvGrpSpPr>
          <p:nvPr/>
        </p:nvGrpSpPr>
        <p:grpSpPr bwMode="auto">
          <a:xfrm>
            <a:off x="503238" y="244475"/>
            <a:ext cx="2439987" cy="1789113"/>
            <a:chOff x="503836" y="245121"/>
            <a:chExt cx="2440005" cy="1788404"/>
          </a:xfrm>
        </p:grpSpPr>
        <p:sp>
          <p:nvSpPr>
            <p:cNvPr id="35" name="Αριστερό άγκιστρο 34">
              <a:extLst>
                <a:ext uri="{FF2B5EF4-FFF2-40B4-BE49-F238E27FC236}">
                  <a16:creationId xmlns:a16="http://schemas.microsoft.com/office/drawing/2014/main" id="{DA08BBB7-B143-46AD-942A-FDA09A249308}"/>
                </a:ext>
              </a:extLst>
            </p:cNvPr>
            <p:cNvSpPr/>
            <p:nvPr/>
          </p:nvSpPr>
          <p:spPr>
            <a:xfrm>
              <a:off x="2150085" y="245121"/>
              <a:ext cx="793756" cy="1566242"/>
            </a:xfrm>
            <a:prstGeom prst="leftBrac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36" name="Ομάδα 35">
              <a:extLst>
                <a:ext uri="{FF2B5EF4-FFF2-40B4-BE49-F238E27FC236}">
                  <a16:creationId xmlns:a16="http://schemas.microsoft.com/office/drawing/2014/main" id="{525DAC50-65FE-68DD-18C9-50ACD11209A9}"/>
                </a:ext>
              </a:extLst>
            </p:cNvPr>
            <p:cNvGrpSpPr/>
            <p:nvPr/>
          </p:nvGrpSpPr>
          <p:grpSpPr>
            <a:xfrm>
              <a:off x="503836" y="316157"/>
              <a:ext cx="1694357" cy="1717368"/>
              <a:chOff x="9436068" y="1741961"/>
              <a:chExt cx="2336832" cy="232941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37" name="Picture 2" descr="Συγκέντρωση, Πληθυσμός, Ανθρωποι, Διακοπή">
                <a:extLst>
                  <a:ext uri="{FF2B5EF4-FFF2-40B4-BE49-F238E27FC236}">
                    <a16:creationId xmlns:a16="http://schemas.microsoft.com/office/drawing/2014/main" id="{A4CB54EA-03E6-84F8-F577-E8A968256B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duotone>
                  <a:prstClr val="black"/>
                  <a:schemeClr val="bg1">
                    <a:tint val="45000"/>
                    <a:satMod val="400000"/>
                  </a:schemeClr>
                </a:duotone>
              </a:blip>
              <a:srcRect t="18764" r="58101" b="51900"/>
              <a:stretch/>
            </p:blipFill>
            <p:spPr bwMode="auto">
              <a:xfrm>
                <a:off x="9436068" y="1741961"/>
                <a:ext cx="2121048" cy="1588822"/>
              </a:xfrm>
              <a:prstGeom prst="rect">
                <a:avLst/>
              </a:prstGeom>
              <a:noFill/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332023-A564-90B7-FF12-9B12871BF8E2}"/>
                  </a:ext>
                </a:extLst>
              </p:cNvPr>
              <p:cNvSpPr txBox="1"/>
              <p:nvPr/>
            </p:nvSpPr>
            <p:spPr>
              <a:xfrm>
                <a:off x="9436068" y="3278194"/>
                <a:ext cx="2336832" cy="7931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b="1" i="1" dirty="0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Community members</a:t>
                </a:r>
                <a:endParaRPr lang="el-GR" sz="1600" b="1" i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39" name="Αριστερό άγκιστρο 38">
            <a:extLst>
              <a:ext uri="{FF2B5EF4-FFF2-40B4-BE49-F238E27FC236}">
                <a16:creationId xmlns:a16="http://schemas.microsoft.com/office/drawing/2014/main" id="{8FC15080-FEAC-1347-A078-B980246584E7}"/>
              </a:ext>
            </a:extLst>
          </p:cNvPr>
          <p:cNvSpPr/>
          <p:nvPr/>
        </p:nvSpPr>
        <p:spPr>
          <a:xfrm rot="16200000">
            <a:off x="5712619" y="-891381"/>
            <a:ext cx="693738" cy="10515600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34743B1-6442-4330-9DF8-02A4F1F4C3B7}"/>
              </a:ext>
            </a:extLst>
          </p:cNvPr>
          <p:cNvSpPr txBox="1"/>
          <p:nvPr/>
        </p:nvSpPr>
        <p:spPr>
          <a:xfrm>
            <a:off x="2584450" y="4854575"/>
            <a:ext cx="6973888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prevention strategies</a:t>
            </a:r>
            <a:endParaRPr lang="el-GR" sz="3200" b="1" u="sng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0C5D7A29-ED19-D237-2E36-CAD07500F313}"/>
              </a:ext>
            </a:extLst>
          </p:cNvPr>
          <p:cNvCxnSpPr>
            <a:cxnSpLocks/>
          </p:cNvCxnSpPr>
          <p:nvPr/>
        </p:nvCxnSpPr>
        <p:spPr>
          <a:xfrm>
            <a:off x="6051551" y="2027238"/>
            <a:ext cx="342264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7- DV ( NEW)">
            <a:hlinkClick r:id="" action="ppaction://media"/>
            <a:extLst>
              <a:ext uri="{FF2B5EF4-FFF2-40B4-BE49-F238E27FC236}">
                <a16:creationId xmlns:a16="http://schemas.microsoft.com/office/drawing/2014/main" id="{F75CDB6A-65A1-ED07-6178-B6FB0193D2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67787" y="58420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02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9" grpId="0" animBg="1"/>
      <p:bldP spid="42" grpId="0"/>
    </p:bldLst>
  </p:timing>
  <p:extLst>
    <p:ext uri="{E180D4A7-C9FB-4DFB-919C-405C955672EB}">
      <p14:showEvtLst xmlns:p14="http://schemas.microsoft.com/office/powerpoint/2010/main">
        <p14:playEvt time="1" objId="2"/>
        <p14:stopEvt time="39118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Ομάδα 26">
            <a:extLst>
              <a:ext uri="{FF2B5EF4-FFF2-40B4-BE49-F238E27FC236}">
                <a16:creationId xmlns:a16="http://schemas.microsoft.com/office/drawing/2014/main" id="{9D0D28C9-B376-8BD2-C9D7-6BF10B8BAB54}"/>
              </a:ext>
            </a:extLst>
          </p:cNvPr>
          <p:cNvGrpSpPr/>
          <p:nvPr/>
        </p:nvGrpSpPr>
        <p:grpSpPr>
          <a:xfrm rot="16200000" flipH="1">
            <a:off x="8380603" y="1481535"/>
            <a:ext cx="979953" cy="977110"/>
            <a:chOff x="1883435" y="2847178"/>
            <a:chExt cx="979953" cy="97711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28" name="Ευθεία γραμμή σύνδεσης 27">
              <a:extLst>
                <a:ext uri="{FF2B5EF4-FFF2-40B4-BE49-F238E27FC236}">
                  <a16:creationId xmlns:a16="http://schemas.microsoft.com/office/drawing/2014/main" id="{CBA3C769-53DA-E504-5361-5B91F549E627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2373410" y="2357204"/>
              <a:ext cx="3" cy="979952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Ευθεία γραμμή σύνδεσης 28">
              <a:extLst>
                <a:ext uri="{FF2B5EF4-FFF2-40B4-BE49-F238E27FC236}">
                  <a16:creationId xmlns:a16="http://schemas.microsoft.com/office/drawing/2014/main" id="{E36CA504-6870-EB4D-F6F5-4A45CB400A09}"/>
                </a:ext>
              </a:extLst>
            </p:cNvPr>
            <p:cNvCxnSpPr/>
            <p:nvPr/>
          </p:nvCxnSpPr>
          <p:spPr>
            <a:xfrm>
              <a:off x="1883435" y="2847181"/>
              <a:ext cx="1" cy="97710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AEA1CEAD-77B2-126F-9FE1-CBC96AAB51EC}"/>
              </a:ext>
            </a:extLst>
          </p:cNvPr>
          <p:cNvGrpSpPr/>
          <p:nvPr/>
        </p:nvGrpSpPr>
        <p:grpSpPr>
          <a:xfrm rot="5400000">
            <a:off x="2720179" y="1554491"/>
            <a:ext cx="979953" cy="977110"/>
            <a:chOff x="1883435" y="2847178"/>
            <a:chExt cx="979953" cy="97711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25" name="Ευθεία γραμμή σύνδεσης 24">
              <a:extLst>
                <a:ext uri="{FF2B5EF4-FFF2-40B4-BE49-F238E27FC236}">
                  <a16:creationId xmlns:a16="http://schemas.microsoft.com/office/drawing/2014/main" id="{A1497BFC-AF4C-086B-BA2A-AF917F7B45D5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2373410" y="2357204"/>
              <a:ext cx="3" cy="979952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Ευθεία γραμμή σύνδεσης 25">
              <a:extLst>
                <a:ext uri="{FF2B5EF4-FFF2-40B4-BE49-F238E27FC236}">
                  <a16:creationId xmlns:a16="http://schemas.microsoft.com/office/drawing/2014/main" id="{C91C22ED-AEC6-0B6F-250B-5DB0D2781C78}"/>
                </a:ext>
              </a:extLst>
            </p:cNvPr>
            <p:cNvCxnSpPr/>
            <p:nvPr/>
          </p:nvCxnSpPr>
          <p:spPr>
            <a:xfrm>
              <a:off x="1883435" y="2847181"/>
              <a:ext cx="1" cy="97710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6456223-4DC4-4F52-E834-4FFBEEB53141}"/>
              </a:ext>
            </a:extLst>
          </p:cNvPr>
          <p:cNvSpPr txBox="1"/>
          <p:nvPr/>
        </p:nvSpPr>
        <p:spPr>
          <a:xfrm>
            <a:off x="2584450" y="4854575"/>
            <a:ext cx="6973888" cy="585788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Prevention Strategies</a:t>
            </a:r>
            <a:endParaRPr lang="el-GR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Ελεύθερη σχεδίαση: Σχήμα 12">
            <a:extLst>
              <a:ext uri="{FF2B5EF4-FFF2-40B4-BE49-F238E27FC236}">
                <a16:creationId xmlns:a16="http://schemas.microsoft.com/office/drawing/2014/main" id="{6BBBE925-6328-A3A0-07CF-08D105F9558B}"/>
              </a:ext>
            </a:extLst>
          </p:cNvPr>
          <p:cNvSpPr/>
          <p:nvPr/>
        </p:nvSpPr>
        <p:spPr>
          <a:xfrm>
            <a:off x="684277" y="902262"/>
            <a:ext cx="2263775" cy="1155700"/>
          </a:xfrm>
          <a:custGeom>
            <a:avLst/>
            <a:gdLst>
              <a:gd name="connsiteX0" fmla="*/ 0 w 1453529"/>
              <a:gd name="connsiteY0" fmla="*/ 726765 h 1453529"/>
              <a:gd name="connsiteX1" fmla="*/ 726765 w 1453529"/>
              <a:gd name="connsiteY1" fmla="*/ 0 h 1453529"/>
              <a:gd name="connsiteX2" fmla="*/ 1453530 w 1453529"/>
              <a:gd name="connsiteY2" fmla="*/ 726765 h 1453529"/>
              <a:gd name="connsiteX3" fmla="*/ 726765 w 1453529"/>
              <a:gd name="connsiteY3" fmla="*/ 1453530 h 1453529"/>
              <a:gd name="connsiteX4" fmla="*/ 0 w 1453529"/>
              <a:gd name="connsiteY4" fmla="*/ 726765 h 145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3529" h="1453529">
                <a:moveTo>
                  <a:pt x="0" y="726765"/>
                </a:moveTo>
                <a:cubicBezTo>
                  <a:pt x="0" y="325384"/>
                  <a:pt x="325384" y="0"/>
                  <a:pt x="726765" y="0"/>
                </a:cubicBezTo>
                <a:cubicBezTo>
                  <a:pt x="1128146" y="0"/>
                  <a:pt x="1453530" y="325384"/>
                  <a:pt x="1453530" y="726765"/>
                </a:cubicBezTo>
                <a:cubicBezTo>
                  <a:pt x="1453530" y="1128146"/>
                  <a:pt x="1128146" y="1453530"/>
                  <a:pt x="726765" y="1453530"/>
                </a:cubicBezTo>
                <a:cubicBezTo>
                  <a:pt x="325384" y="1453530"/>
                  <a:pt x="0" y="1128146"/>
                  <a:pt x="0" y="726765"/>
                </a:cubicBezTo>
                <a:close/>
              </a:path>
            </a:pathLst>
          </a:custGeom>
          <a:solidFill>
            <a:srgbClr val="673DAE"/>
          </a:solidFill>
          <a:ln w="28575">
            <a:solidFill>
              <a:schemeClr val="bg1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30644" tIns="230644" rIns="230644" bIns="230644" spcCol="1270" anchor="ctr"/>
          <a:lstStyle/>
          <a:p>
            <a:pPr algn="ctr" defTabSz="6223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Parent or Caregiver factors</a:t>
            </a:r>
            <a:endParaRPr lang="el-GR" sz="1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803298F7-A112-3CA2-C953-057752A8C517}"/>
              </a:ext>
            </a:extLst>
          </p:cNvPr>
          <p:cNvSpPr/>
          <p:nvPr/>
        </p:nvSpPr>
        <p:spPr>
          <a:xfrm>
            <a:off x="2417763" y="2339975"/>
            <a:ext cx="7373937" cy="1014413"/>
          </a:xfrm>
          <a:prstGeom prst="rect">
            <a:avLst/>
          </a:prstGeom>
          <a:solidFill>
            <a:srgbClr val="6F4EB1"/>
          </a:solidFill>
          <a:ln w="28575">
            <a:solidFill>
              <a:srgbClr val="FF99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Ελεύθερη σχεδίαση: Σχήμα 8">
            <a:extLst>
              <a:ext uri="{FF2B5EF4-FFF2-40B4-BE49-F238E27FC236}">
                <a16:creationId xmlns:a16="http://schemas.microsoft.com/office/drawing/2014/main" id="{BCAD0CB1-37C9-E50C-616D-F82D5F24FA98}"/>
              </a:ext>
            </a:extLst>
          </p:cNvPr>
          <p:cNvSpPr/>
          <p:nvPr/>
        </p:nvSpPr>
        <p:spPr>
          <a:xfrm>
            <a:off x="9193344" y="910431"/>
            <a:ext cx="2263775" cy="1014412"/>
          </a:xfrm>
          <a:custGeom>
            <a:avLst/>
            <a:gdLst>
              <a:gd name="connsiteX0" fmla="*/ 0 w 1453529"/>
              <a:gd name="connsiteY0" fmla="*/ 726765 h 1453529"/>
              <a:gd name="connsiteX1" fmla="*/ 726765 w 1453529"/>
              <a:gd name="connsiteY1" fmla="*/ 0 h 1453529"/>
              <a:gd name="connsiteX2" fmla="*/ 1453530 w 1453529"/>
              <a:gd name="connsiteY2" fmla="*/ 726765 h 1453529"/>
              <a:gd name="connsiteX3" fmla="*/ 726765 w 1453529"/>
              <a:gd name="connsiteY3" fmla="*/ 1453530 h 1453529"/>
              <a:gd name="connsiteX4" fmla="*/ 0 w 1453529"/>
              <a:gd name="connsiteY4" fmla="*/ 726765 h 145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3529" h="1453529">
                <a:moveTo>
                  <a:pt x="0" y="726765"/>
                </a:moveTo>
                <a:cubicBezTo>
                  <a:pt x="0" y="325384"/>
                  <a:pt x="325384" y="0"/>
                  <a:pt x="726765" y="0"/>
                </a:cubicBezTo>
                <a:cubicBezTo>
                  <a:pt x="1128146" y="0"/>
                  <a:pt x="1453530" y="325384"/>
                  <a:pt x="1453530" y="726765"/>
                </a:cubicBezTo>
                <a:cubicBezTo>
                  <a:pt x="1453530" y="1128146"/>
                  <a:pt x="1128146" y="1453530"/>
                  <a:pt x="726765" y="1453530"/>
                </a:cubicBezTo>
                <a:cubicBezTo>
                  <a:pt x="325384" y="1453530"/>
                  <a:pt x="0" y="1128146"/>
                  <a:pt x="0" y="726765"/>
                </a:cubicBezTo>
                <a:close/>
              </a:path>
            </a:pathLst>
          </a:custGeom>
          <a:solidFill>
            <a:srgbClr val="673DAE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30644" tIns="230644" rIns="230644" bIns="230644" spcCol="1270" anchor="ctr"/>
          <a:lstStyle/>
          <a:p>
            <a:pPr algn="ctr" defTabSz="6223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Family factors</a:t>
            </a:r>
            <a:endParaRPr lang="el-GR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B83E27-A0B7-9CA9-C964-A31152784672}"/>
              </a:ext>
            </a:extLst>
          </p:cNvPr>
          <p:cNvSpPr txBox="1"/>
          <p:nvPr/>
        </p:nvSpPr>
        <p:spPr>
          <a:xfrm>
            <a:off x="2608263" y="2555875"/>
            <a:ext cx="6975475" cy="584200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Prevention Strategies</a:t>
            </a:r>
            <a:endParaRPr lang="el-GR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9327E51E-B032-940D-1A1D-4F2A7A0FB6C8}"/>
              </a:ext>
            </a:extLst>
          </p:cNvPr>
          <p:cNvGrpSpPr/>
          <p:nvPr/>
        </p:nvGrpSpPr>
        <p:grpSpPr>
          <a:xfrm>
            <a:off x="1883435" y="2847181"/>
            <a:ext cx="534328" cy="977107"/>
            <a:chOff x="1883435" y="2847181"/>
            <a:chExt cx="534328" cy="9771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5" name="Ευθεία γραμμή σύνδεσης 4">
              <a:extLst>
                <a:ext uri="{FF2B5EF4-FFF2-40B4-BE49-F238E27FC236}">
                  <a16:creationId xmlns:a16="http://schemas.microsoft.com/office/drawing/2014/main" id="{B7BEA626-BB07-0A1F-B16D-6761D0647801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1883435" y="2847181"/>
              <a:ext cx="534328" cy="1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Ευθεία γραμμή σύνδεσης 7">
              <a:extLst>
                <a:ext uri="{FF2B5EF4-FFF2-40B4-BE49-F238E27FC236}">
                  <a16:creationId xmlns:a16="http://schemas.microsoft.com/office/drawing/2014/main" id="{95134534-C763-93BE-DE65-88E8677FFBE0}"/>
                </a:ext>
              </a:extLst>
            </p:cNvPr>
            <p:cNvCxnSpPr>
              <a:endCxn id="15" idx="1"/>
            </p:cNvCxnSpPr>
            <p:nvPr/>
          </p:nvCxnSpPr>
          <p:spPr>
            <a:xfrm>
              <a:off x="1883435" y="2847181"/>
              <a:ext cx="1" cy="97710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Ελεύθερη σχεδίαση: Σχήμα 14">
            <a:extLst>
              <a:ext uri="{FF2B5EF4-FFF2-40B4-BE49-F238E27FC236}">
                <a16:creationId xmlns:a16="http://schemas.microsoft.com/office/drawing/2014/main" id="{F30771C4-7DEA-D475-A1F1-4808D26B7B95}"/>
              </a:ext>
            </a:extLst>
          </p:cNvPr>
          <p:cNvSpPr/>
          <p:nvPr/>
        </p:nvSpPr>
        <p:spPr>
          <a:xfrm>
            <a:off x="751548" y="3824288"/>
            <a:ext cx="2263775" cy="1014413"/>
          </a:xfrm>
          <a:custGeom>
            <a:avLst/>
            <a:gdLst>
              <a:gd name="connsiteX0" fmla="*/ 0 w 1453529"/>
              <a:gd name="connsiteY0" fmla="*/ 726765 h 1453529"/>
              <a:gd name="connsiteX1" fmla="*/ 726765 w 1453529"/>
              <a:gd name="connsiteY1" fmla="*/ 0 h 1453529"/>
              <a:gd name="connsiteX2" fmla="*/ 1453530 w 1453529"/>
              <a:gd name="connsiteY2" fmla="*/ 726765 h 1453529"/>
              <a:gd name="connsiteX3" fmla="*/ 726765 w 1453529"/>
              <a:gd name="connsiteY3" fmla="*/ 1453530 h 1453529"/>
              <a:gd name="connsiteX4" fmla="*/ 0 w 1453529"/>
              <a:gd name="connsiteY4" fmla="*/ 726765 h 145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3529" h="1453529">
                <a:moveTo>
                  <a:pt x="0" y="726765"/>
                </a:moveTo>
                <a:cubicBezTo>
                  <a:pt x="0" y="325384"/>
                  <a:pt x="325384" y="0"/>
                  <a:pt x="726765" y="0"/>
                </a:cubicBezTo>
                <a:cubicBezTo>
                  <a:pt x="1128146" y="0"/>
                  <a:pt x="1453530" y="325384"/>
                  <a:pt x="1453530" y="726765"/>
                </a:cubicBezTo>
                <a:cubicBezTo>
                  <a:pt x="1453530" y="1128146"/>
                  <a:pt x="1128146" y="1453530"/>
                  <a:pt x="726765" y="1453530"/>
                </a:cubicBezTo>
                <a:cubicBezTo>
                  <a:pt x="325384" y="1453530"/>
                  <a:pt x="0" y="1128146"/>
                  <a:pt x="0" y="726765"/>
                </a:cubicBezTo>
                <a:close/>
              </a:path>
            </a:pathLst>
          </a:custGeom>
          <a:solidFill>
            <a:srgbClr val="673DAE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30644" tIns="230644" rIns="230644" bIns="230644" spcCol="1270" anchor="ctr"/>
          <a:lstStyle/>
          <a:p>
            <a:pPr algn="ctr" defTabSz="6223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factors</a:t>
            </a:r>
            <a:endParaRPr lang="el-GR" sz="1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B10F49AE-40BC-FD0F-6620-979F6CD624A5}"/>
              </a:ext>
            </a:extLst>
          </p:cNvPr>
          <p:cNvGrpSpPr/>
          <p:nvPr/>
        </p:nvGrpSpPr>
        <p:grpSpPr>
          <a:xfrm flipH="1">
            <a:off x="9791699" y="2798762"/>
            <a:ext cx="534328" cy="977107"/>
            <a:chOff x="1883435" y="2847181"/>
            <a:chExt cx="534328" cy="9771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21" name="Ευθεία γραμμή σύνδεσης 20">
              <a:extLst>
                <a:ext uri="{FF2B5EF4-FFF2-40B4-BE49-F238E27FC236}">
                  <a16:creationId xmlns:a16="http://schemas.microsoft.com/office/drawing/2014/main" id="{665F30C8-8750-7424-A80C-2D2E0FEFC1A9}"/>
                </a:ext>
              </a:extLst>
            </p:cNvPr>
            <p:cNvCxnSpPr/>
            <p:nvPr/>
          </p:nvCxnSpPr>
          <p:spPr>
            <a:xfrm flipH="1" flipV="1">
              <a:off x="1883435" y="2847181"/>
              <a:ext cx="534328" cy="1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id="{92B9C030-1893-9F44-7240-32FEA298DF98}"/>
                </a:ext>
              </a:extLst>
            </p:cNvPr>
            <p:cNvCxnSpPr/>
            <p:nvPr/>
          </p:nvCxnSpPr>
          <p:spPr>
            <a:xfrm>
              <a:off x="1883435" y="2847181"/>
              <a:ext cx="1" cy="97710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" name="Ελεύθερη σχεδίαση: Σχήμα 5">
            <a:extLst>
              <a:ext uri="{FF2B5EF4-FFF2-40B4-BE49-F238E27FC236}">
                <a16:creationId xmlns:a16="http://schemas.microsoft.com/office/drawing/2014/main" id="{9581F3A7-5DF2-2087-8A40-4B905844BEB5}"/>
              </a:ext>
            </a:extLst>
          </p:cNvPr>
          <p:cNvSpPr/>
          <p:nvPr/>
        </p:nvSpPr>
        <p:spPr>
          <a:xfrm>
            <a:off x="9193344" y="3704432"/>
            <a:ext cx="2265363" cy="1014413"/>
          </a:xfrm>
          <a:custGeom>
            <a:avLst/>
            <a:gdLst>
              <a:gd name="connsiteX0" fmla="*/ 0 w 1454401"/>
              <a:gd name="connsiteY0" fmla="*/ 727201 h 1454401"/>
              <a:gd name="connsiteX1" fmla="*/ 727201 w 1454401"/>
              <a:gd name="connsiteY1" fmla="*/ 0 h 1454401"/>
              <a:gd name="connsiteX2" fmla="*/ 1454402 w 1454401"/>
              <a:gd name="connsiteY2" fmla="*/ 727201 h 1454401"/>
              <a:gd name="connsiteX3" fmla="*/ 727201 w 1454401"/>
              <a:gd name="connsiteY3" fmla="*/ 1454402 h 1454401"/>
              <a:gd name="connsiteX4" fmla="*/ 0 w 1454401"/>
              <a:gd name="connsiteY4" fmla="*/ 727201 h 145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401" h="1454401">
                <a:moveTo>
                  <a:pt x="0" y="727201"/>
                </a:moveTo>
                <a:cubicBezTo>
                  <a:pt x="0" y="325579"/>
                  <a:pt x="325579" y="0"/>
                  <a:pt x="727201" y="0"/>
                </a:cubicBezTo>
                <a:cubicBezTo>
                  <a:pt x="1128823" y="0"/>
                  <a:pt x="1454402" y="325579"/>
                  <a:pt x="1454402" y="727201"/>
                </a:cubicBezTo>
                <a:cubicBezTo>
                  <a:pt x="1454402" y="1128823"/>
                  <a:pt x="1128823" y="1454402"/>
                  <a:pt x="727201" y="1454402"/>
                </a:cubicBezTo>
                <a:cubicBezTo>
                  <a:pt x="325579" y="1454402"/>
                  <a:pt x="0" y="1128823"/>
                  <a:pt x="0" y="727201"/>
                </a:cubicBezTo>
                <a:close/>
              </a:path>
            </a:pathLst>
          </a:custGeom>
          <a:solidFill>
            <a:srgbClr val="673DAE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30772" tIns="230772" rIns="230772" bIns="230772" spcCol="1270" anchor="ctr"/>
          <a:lstStyle/>
          <a:p>
            <a:pPr algn="ctr" defTabSz="6223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Societal &amp; Community Factors</a:t>
            </a:r>
            <a:endParaRPr lang="el-GR" sz="1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Slide 8- DV">
            <a:hlinkClick r:id="" action="ppaction://media"/>
            <a:extLst>
              <a:ext uri="{FF2B5EF4-FFF2-40B4-BE49-F238E27FC236}">
                <a16:creationId xmlns:a16="http://schemas.microsoft.com/office/drawing/2014/main" id="{790EE10E-A7D2-617F-0DAC-734FE03C60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79325" y="396081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71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13" grpId="0" animBg="1"/>
      <p:bldP spid="16" grpId="0" animBg="1"/>
      <p:bldP spid="9" grpId="0" animBg="1"/>
      <p:bldP spid="23" grpId="0"/>
      <p:bldP spid="15" grpId="0" animBg="1"/>
      <p:bldP spid="6" grpId="0" animBg="1"/>
    </p:bldLst>
  </p:timing>
  <p:extLst>
    <p:ext uri="{E180D4A7-C9FB-4DFB-919C-405C955672EB}">
      <p14:showEvtLst xmlns:p14="http://schemas.microsoft.com/office/powerpoint/2010/main">
        <p14:playEvt time="1" objId="3"/>
        <p14:stopEvt time="45910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330A0"/>
            </a:gs>
            <a:gs pos="11000">
              <a:srgbClr val="5330A0"/>
            </a:gs>
            <a:gs pos="27000">
              <a:srgbClr val="6131AD"/>
            </a:gs>
            <a:gs pos="55000">
              <a:srgbClr val="7961B3"/>
            </a:gs>
            <a:gs pos="69000">
              <a:srgbClr val="8773C0"/>
            </a:gs>
            <a:gs pos="83000">
              <a:srgbClr val="A499DB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44D4A315-25FD-5418-51AA-31305BE10CF7}"/>
              </a:ext>
            </a:extLst>
          </p:cNvPr>
          <p:cNvCxnSpPr>
            <a:cxnSpLocks/>
          </p:cNvCxnSpPr>
          <p:nvPr/>
        </p:nvCxnSpPr>
        <p:spPr bwMode="auto">
          <a:xfrm>
            <a:off x="6096000" y="3333750"/>
            <a:ext cx="0" cy="2444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91D3D730-B1DD-5228-BAA7-2588B7CAEF4B}"/>
              </a:ext>
            </a:extLst>
          </p:cNvPr>
          <p:cNvCxnSpPr>
            <a:cxnSpLocks/>
          </p:cNvCxnSpPr>
          <p:nvPr/>
        </p:nvCxnSpPr>
        <p:spPr bwMode="auto">
          <a:xfrm>
            <a:off x="2965450" y="3578225"/>
            <a:ext cx="31305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837AE97A-6F30-285F-ACF8-740EAC7A219A}"/>
              </a:ext>
            </a:extLst>
          </p:cNvPr>
          <p:cNvCxnSpPr>
            <a:cxnSpLocks/>
            <a:endCxn id="12" idx="0"/>
          </p:cNvCxnSpPr>
          <p:nvPr/>
        </p:nvCxnSpPr>
        <p:spPr bwMode="auto">
          <a:xfrm>
            <a:off x="2965450" y="3568700"/>
            <a:ext cx="9525" cy="3968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25D1B217-F320-9A4F-C41B-7EAA7B913DFA}"/>
              </a:ext>
            </a:extLst>
          </p:cNvPr>
          <p:cNvCxnSpPr>
            <a:cxnSpLocks/>
          </p:cNvCxnSpPr>
          <p:nvPr/>
        </p:nvCxnSpPr>
        <p:spPr bwMode="auto">
          <a:xfrm flipH="1">
            <a:off x="6094412" y="3548062"/>
            <a:ext cx="1588" cy="6254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4A19BDBA-72D2-E8B1-AF12-29BA45DE37F1}"/>
              </a:ext>
            </a:extLst>
          </p:cNvPr>
          <p:cNvCxnSpPr>
            <a:cxnSpLocks/>
          </p:cNvCxnSpPr>
          <p:nvPr/>
        </p:nvCxnSpPr>
        <p:spPr bwMode="auto">
          <a:xfrm>
            <a:off x="9202737" y="3556609"/>
            <a:ext cx="0" cy="4492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3" name="Ομάδα 18">
            <a:extLst>
              <a:ext uri="{FF2B5EF4-FFF2-40B4-BE49-F238E27FC236}">
                <a16:creationId xmlns:a16="http://schemas.microsoft.com/office/drawing/2014/main" id="{653AD1C8-9BD5-154B-CBCA-A46548038F14}"/>
              </a:ext>
            </a:extLst>
          </p:cNvPr>
          <p:cNvGrpSpPr>
            <a:grpSpLocks/>
          </p:cNvGrpSpPr>
          <p:nvPr/>
        </p:nvGrpSpPr>
        <p:grpSpPr bwMode="auto">
          <a:xfrm>
            <a:off x="2417763" y="2339975"/>
            <a:ext cx="7373937" cy="1014413"/>
            <a:chOff x="2417763" y="2339975"/>
            <a:chExt cx="7373937" cy="1014413"/>
          </a:xfrm>
        </p:grpSpPr>
        <p:sp>
          <p:nvSpPr>
            <p:cNvPr id="15" name="Ορθογώνιο 14">
              <a:extLst>
                <a:ext uri="{FF2B5EF4-FFF2-40B4-BE49-F238E27FC236}">
                  <a16:creationId xmlns:a16="http://schemas.microsoft.com/office/drawing/2014/main" id="{47EC9813-7FDB-0EFB-4F71-B0ECD79942EE}"/>
                </a:ext>
              </a:extLst>
            </p:cNvPr>
            <p:cNvSpPr/>
            <p:nvPr/>
          </p:nvSpPr>
          <p:spPr>
            <a:xfrm>
              <a:off x="2417763" y="2339975"/>
              <a:ext cx="7373937" cy="1014413"/>
            </a:xfrm>
            <a:prstGeom prst="rect">
              <a:avLst/>
            </a:prstGeom>
            <a:solidFill>
              <a:srgbClr val="6F4EB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E69472-F551-67A8-2522-CFCCA4E3C56D}"/>
                </a:ext>
              </a:extLst>
            </p:cNvPr>
            <p:cNvSpPr txBox="1"/>
            <p:nvPr/>
          </p:nvSpPr>
          <p:spPr>
            <a:xfrm>
              <a:off x="2608263" y="2559050"/>
              <a:ext cx="6975475" cy="5857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Primary Prevention Strategies</a:t>
              </a:r>
              <a:endParaRPr lang="el-GR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8023D43D-E012-2F37-0DA6-BDD51EA2B640}"/>
              </a:ext>
            </a:extLst>
          </p:cNvPr>
          <p:cNvSpPr/>
          <p:nvPr/>
        </p:nvSpPr>
        <p:spPr>
          <a:xfrm>
            <a:off x="8081962" y="3966184"/>
            <a:ext cx="2451100" cy="825500"/>
          </a:xfrm>
          <a:prstGeom prst="rect">
            <a:avLst/>
          </a:prstGeom>
          <a:solidFill>
            <a:srgbClr val="785FB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261FE5A9-A3DD-76A7-CF64-B2BF6663F033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3965575"/>
            <a:ext cx="2652712" cy="823913"/>
            <a:chOff x="1658341" y="3965953"/>
            <a:chExt cx="2653502" cy="823025"/>
          </a:xfrm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4E0FA9E2-B5D7-5698-F555-0553F5F5B018}"/>
                </a:ext>
              </a:extLst>
            </p:cNvPr>
            <p:cNvSpPr/>
            <p:nvPr/>
          </p:nvSpPr>
          <p:spPr>
            <a:xfrm>
              <a:off x="1658341" y="3965953"/>
              <a:ext cx="2632859" cy="823025"/>
            </a:xfrm>
            <a:prstGeom prst="rect">
              <a:avLst/>
            </a:prstGeom>
            <a:solidFill>
              <a:srgbClr val="785FB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29712" name="TextBox 15">
              <a:extLst>
                <a:ext uri="{FF2B5EF4-FFF2-40B4-BE49-F238E27FC236}">
                  <a16:creationId xmlns:a16="http://schemas.microsoft.com/office/drawing/2014/main" id="{F9CF9FB0-C0C5-2AB5-459A-3CC9D368EE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8578" y="4013471"/>
              <a:ext cx="263326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l-GR" sz="2000" b="1">
                  <a:solidFill>
                    <a:schemeClr val="bg1"/>
                  </a:solidFill>
                </a:rPr>
                <a:t>Intimate partners violence</a:t>
              </a:r>
              <a:endParaRPr lang="el-GR" altLang="el-GR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29705" name="TextBox 17">
            <a:extLst>
              <a:ext uri="{FF2B5EF4-FFF2-40B4-BE49-F238E27FC236}">
                <a16:creationId xmlns:a16="http://schemas.microsoft.com/office/drawing/2014/main" id="{9F009442-545D-0BAA-7A70-44A3E2980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212" y="4020159"/>
            <a:ext cx="2482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l-GR" sz="2000" b="1">
                <a:solidFill>
                  <a:schemeClr val="bg1"/>
                </a:solidFill>
              </a:rPr>
              <a:t>Violence against the elderly  </a:t>
            </a:r>
            <a:endParaRPr lang="el-GR" altLang="el-GR" sz="2000" b="1">
              <a:solidFill>
                <a:schemeClr val="bg1"/>
              </a:solidFill>
            </a:endParaRPr>
          </a:p>
        </p:txBody>
      </p: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7BAA3FB5-9E50-32B8-1978-0314E813ACC3}"/>
              </a:ext>
            </a:extLst>
          </p:cNvPr>
          <p:cNvGrpSpPr>
            <a:grpSpLocks/>
          </p:cNvGrpSpPr>
          <p:nvPr/>
        </p:nvGrpSpPr>
        <p:grpSpPr bwMode="auto">
          <a:xfrm>
            <a:off x="4965700" y="3965575"/>
            <a:ext cx="2452688" cy="823913"/>
            <a:chOff x="4965822" y="3966304"/>
            <a:chExt cx="2452642" cy="822674"/>
          </a:xfrm>
        </p:grpSpPr>
        <p:sp>
          <p:nvSpPr>
            <p:cNvPr id="13" name="Ορθογώνιο 12">
              <a:extLst>
                <a:ext uri="{FF2B5EF4-FFF2-40B4-BE49-F238E27FC236}">
                  <a16:creationId xmlns:a16="http://schemas.microsoft.com/office/drawing/2014/main" id="{A7FB3E7F-E983-FA3F-464E-F5D470D48A3C}"/>
                </a:ext>
              </a:extLst>
            </p:cNvPr>
            <p:cNvSpPr/>
            <p:nvPr/>
          </p:nvSpPr>
          <p:spPr>
            <a:xfrm>
              <a:off x="4965822" y="3966304"/>
              <a:ext cx="2347869" cy="822674"/>
            </a:xfrm>
            <a:prstGeom prst="rect">
              <a:avLst/>
            </a:prstGeom>
            <a:solidFill>
              <a:srgbClr val="785FB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29710" name="TextBox 16">
              <a:extLst>
                <a:ext uri="{FF2B5EF4-FFF2-40B4-BE49-F238E27FC236}">
                  <a16:creationId xmlns:a16="http://schemas.microsoft.com/office/drawing/2014/main" id="{9F277097-E2D1-CCC4-1C80-E320510BA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822" y="4019880"/>
              <a:ext cx="245264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l-GR" sz="2000" b="1" dirty="0">
                  <a:solidFill>
                    <a:schemeClr val="bg1"/>
                  </a:solidFill>
                </a:rPr>
                <a:t>Violence against children</a:t>
              </a:r>
              <a:endParaRPr lang="el-GR" altLang="el-GR" sz="20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0C07DFD6-6870-8EDB-0522-97980EEC7924}"/>
              </a:ext>
            </a:extLst>
          </p:cNvPr>
          <p:cNvCxnSpPr>
            <a:cxnSpLocks/>
          </p:cNvCxnSpPr>
          <p:nvPr/>
        </p:nvCxnSpPr>
        <p:spPr bwMode="auto">
          <a:xfrm flipV="1">
            <a:off x="6094413" y="3568700"/>
            <a:ext cx="3108324" cy="95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de 9-DV (NEW)">
            <a:hlinkClick r:id="" action="ppaction://media"/>
            <a:extLst>
              <a:ext uri="{FF2B5EF4-FFF2-40B4-BE49-F238E27FC236}">
                <a16:creationId xmlns:a16="http://schemas.microsoft.com/office/drawing/2014/main" id="{77F808BA-B0FD-3E94-0CD8-A763B6EB16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33679" y="406156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18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29705" grpId="0"/>
    </p:bldLst>
  </p:timing>
  <p:extLst>
    <p:ext uri="{E180D4A7-C9FB-4DFB-919C-405C955672EB}">
      <p14:showEvtLst xmlns:p14="http://schemas.microsoft.com/office/powerpoint/2010/main">
        <p14:playEvt time="28" objId="6"/>
        <p14:stopEvt time="40257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7.6|1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18.8|12.5|9.3|7.8|11.3|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.5|7.3|3.6|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7|9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7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2|2.6|4.3|3.2|2.9|4.3|3.1|2|3.5|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5|9.1|2.3|4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8.2|1.9|13.8|1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1|1.5|4|7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8|2.3|5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8|3.9|3.8|5.4|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3.1|2.1|3.6|3|4.1|3.2|4.7|1.8|1.4|3.5|3.9|5.4|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4.4|25.7|2|9.9|1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8.4|5.6|3.7|9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3|3.5|6.1|1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.6|9.2|1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9|9.7|9.3|5.3|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|3.6|4.2|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7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13.1|17.5|9.4|15.2|11.5|1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A0B7881047E2442857A4127F31FEF19" ma:contentTypeVersion="10" ma:contentTypeDescription="Luo uusi asiakirja." ma:contentTypeScope="" ma:versionID="f19ef5b505b95a6b94c1d297d00de321">
  <xsd:schema xmlns:xsd="http://www.w3.org/2001/XMLSchema" xmlns:xs="http://www.w3.org/2001/XMLSchema" xmlns:p="http://schemas.microsoft.com/office/2006/metadata/properties" xmlns:ns2="0add685d-4133-4d47-ab90-3d8107402ace" targetNamespace="http://schemas.microsoft.com/office/2006/metadata/properties" ma:root="true" ma:fieldsID="96106e7dc7fe3b29391ef6214674d9e8" ns2:_="">
    <xsd:import namespace="0add685d-4133-4d47-ab90-3d8107402a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dd685d-4133-4d47-ab90-3d8107402a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55E742-5771-41CA-B643-7DD0534122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86D194-1214-4BF1-863D-1D37150810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dd685d-4133-4d47-ab90-3d8107402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1301</Words>
  <Application>Microsoft Office PowerPoint</Application>
  <PresentationFormat>Ευρεία οθόνη</PresentationFormat>
  <Paragraphs>279</Paragraphs>
  <Slides>32</Slides>
  <Notes>32</Notes>
  <HiddenSlides>0</HiddenSlides>
  <MMClips>33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9" baseType="lpstr">
      <vt:lpstr>Arial</vt:lpstr>
      <vt:lpstr>Bradley Hand ITC</vt:lpstr>
      <vt:lpstr>Calibri</vt:lpstr>
      <vt:lpstr>Calibri Light</vt:lpstr>
      <vt:lpstr>Open Sans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Kiseleva Arina</dc:creator>
  <cp:lastModifiedBy>Ζωηλένα Φενερλή</cp:lastModifiedBy>
  <cp:revision>175</cp:revision>
  <dcterms:created xsi:type="dcterms:W3CDTF">2021-03-21T12:36:40Z</dcterms:created>
  <dcterms:modified xsi:type="dcterms:W3CDTF">2022-05-31T13:27:43Z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0x0101002A0B7881047E2442857A4127F31FEF19</vt:lpwstr>
  </property>
</Properties>
</file>